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p:sldMasterIdLst>
    <p:sldMasterId id="2147484248" r:id="rId1"/>
  </p:sldMasterIdLst>
  <p:notesMasterIdLst>
    <p:notesMasterId r:id="rId27"/>
  </p:notesMasterIdLst>
  <p:handoutMasterIdLst>
    <p:handoutMasterId r:id="rId28"/>
  </p:handoutMasterIdLst>
  <p:sldIdLst>
    <p:sldId id="663" r:id="rId2"/>
    <p:sldId id="716" r:id="rId3"/>
    <p:sldId id="735" r:id="rId4"/>
    <p:sldId id="1866" r:id="rId5"/>
    <p:sldId id="737" r:id="rId6"/>
    <p:sldId id="757" r:id="rId7"/>
    <p:sldId id="736" r:id="rId8"/>
    <p:sldId id="693" r:id="rId9"/>
    <p:sldId id="742" r:id="rId10"/>
    <p:sldId id="759" r:id="rId11"/>
    <p:sldId id="760" r:id="rId12"/>
    <p:sldId id="761" r:id="rId13"/>
    <p:sldId id="762" r:id="rId14"/>
    <p:sldId id="763" r:id="rId15"/>
    <p:sldId id="1867" r:id="rId16"/>
    <p:sldId id="764" r:id="rId17"/>
    <p:sldId id="1858" r:id="rId18"/>
    <p:sldId id="1859" r:id="rId19"/>
    <p:sldId id="1860" r:id="rId20"/>
    <p:sldId id="1861" r:id="rId21"/>
    <p:sldId id="1862" r:id="rId22"/>
    <p:sldId id="1863" r:id="rId23"/>
    <p:sldId id="1864" r:id="rId24"/>
    <p:sldId id="1865" r:id="rId25"/>
    <p:sldId id="679" r:id="rId26"/>
  </p:sldIdLst>
  <p:sldSz cx="18288000" cy="10288588"/>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87617"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37523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206285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75047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438086" algn="l" defTabSz="1375235" rtl="0" eaLnBrk="1" latinLnBrk="0" hangingPunct="1">
      <a:defRPr kern="1200">
        <a:solidFill>
          <a:schemeClr val="tx1"/>
        </a:solidFill>
        <a:latin typeface="Calibri" panose="020F0502020204030204" pitchFamily="34" charset="0"/>
        <a:ea typeface="+mn-ea"/>
        <a:cs typeface="+mn-cs"/>
      </a:defRPr>
    </a:lvl6pPr>
    <a:lvl7pPr marL="4125703" algn="l" defTabSz="1375235" rtl="0" eaLnBrk="1" latinLnBrk="0" hangingPunct="1">
      <a:defRPr kern="1200">
        <a:solidFill>
          <a:schemeClr val="tx1"/>
        </a:solidFill>
        <a:latin typeface="Calibri" panose="020F0502020204030204" pitchFamily="34" charset="0"/>
        <a:ea typeface="+mn-ea"/>
        <a:cs typeface="+mn-cs"/>
      </a:defRPr>
    </a:lvl7pPr>
    <a:lvl8pPr marL="4813320" algn="l" defTabSz="1375235" rtl="0" eaLnBrk="1" latinLnBrk="0" hangingPunct="1">
      <a:defRPr kern="1200">
        <a:solidFill>
          <a:schemeClr val="tx1"/>
        </a:solidFill>
        <a:latin typeface="Calibri" panose="020F0502020204030204" pitchFamily="34" charset="0"/>
        <a:ea typeface="+mn-ea"/>
        <a:cs typeface="+mn-cs"/>
      </a:defRPr>
    </a:lvl8pPr>
    <a:lvl9pPr marL="5500937" algn="l" defTabSz="1375235"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0B0B"/>
    <a:srgbClr val="814000"/>
    <a:srgbClr val="B77201"/>
    <a:srgbClr val="E18C01"/>
    <a:srgbClr val="FEBC52"/>
    <a:srgbClr val="FF9D54"/>
    <a:srgbClr val="232B36"/>
    <a:srgbClr val="FFCF54"/>
    <a:srgbClr val="1F232E"/>
    <a:srgbClr val="1FD7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autoAdjust="0"/>
    <p:restoredTop sz="59649" autoAdjust="0"/>
  </p:normalViewPr>
  <p:slideViewPr>
    <p:cSldViewPr snapToGrid="0">
      <p:cViewPr varScale="1">
        <p:scale>
          <a:sx n="45" d="100"/>
          <a:sy n="45" d="100"/>
        </p:scale>
        <p:origin x="924" y="68"/>
      </p:cViewPr>
      <p:guideLst/>
    </p:cSldViewPr>
  </p:slideViewPr>
  <p:outlineViewPr>
    <p:cViewPr>
      <p:scale>
        <a:sx n="33" d="100"/>
        <a:sy n="33" d="100"/>
      </p:scale>
      <p:origin x="0" y="-114"/>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11" d="100"/>
          <a:sy n="111" d="100"/>
        </p:scale>
        <p:origin x="3144" y="22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2B5CC4F-7E1D-4871-99C7-594D4454431B}" type="datetimeFigureOut">
              <a:rPr lang="ru-RU"/>
              <a:pPr>
                <a:defRPr/>
              </a:pPr>
              <a:t>04.07.2025</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39A10D-FF89-4304-8834-E5758B5B28FC}" type="slidenum">
              <a:rPr lang="ru-RU" altLang="ru-RU"/>
              <a:pPr>
                <a:defRPr/>
              </a:pPr>
              <a:t>‹#›</a:t>
            </a:fld>
            <a:endParaRPr lang="ru-RU" altLang="ru-RU" dirty="0"/>
          </a:p>
        </p:txBody>
      </p:sp>
    </p:spTree>
    <p:extLst>
      <p:ext uri="{BB962C8B-B14F-4D97-AF65-F5344CB8AC3E}">
        <p14:creationId xmlns:p14="http://schemas.microsoft.com/office/powerpoint/2010/main" val="3802949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F836DE1-6B7A-47AD-B7B7-17DCB15A01C6}" type="datetimeFigureOut">
              <a:rPr lang="en-US"/>
              <a:pPr>
                <a:defRPr/>
              </a:pPr>
              <a:t>7/4/2025</a:t>
            </a:fld>
            <a:endParaRPr lang="en-US" dirty="0"/>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3174689-BECC-4390-B3B9-306A17FD432A}" type="slidenum">
              <a:rPr lang="en-US" altLang="ru-RU"/>
              <a:pPr>
                <a:defRPr/>
              </a:pPr>
              <a:t>‹#›</a:t>
            </a:fld>
            <a:endParaRPr lang="en-US" altLang="ru-RU" dirty="0"/>
          </a:p>
        </p:txBody>
      </p:sp>
    </p:spTree>
    <p:extLst>
      <p:ext uri="{BB962C8B-B14F-4D97-AF65-F5344CB8AC3E}">
        <p14:creationId xmlns:p14="http://schemas.microsoft.com/office/powerpoint/2010/main" val="1886981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805" kern="1200">
        <a:solidFill>
          <a:schemeClr val="tx1"/>
        </a:solidFill>
        <a:latin typeface="+mn-lt"/>
        <a:ea typeface="+mn-ea"/>
        <a:cs typeface="+mn-cs"/>
      </a:defRPr>
    </a:lvl1pPr>
    <a:lvl2pPr marL="687617" algn="l" rtl="0" eaLnBrk="0" fontAlgn="base" hangingPunct="0">
      <a:spcBef>
        <a:spcPct val="30000"/>
      </a:spcBef>
      <a:spcAft>
        <a:spcPct val="0"/>
      </a:spcAft>
      <a:defRPr sz="1805" kern="1200">
        <a:solidFill>
          <a:schemeClr val="tx1"/>
        </a:solidFill>
        <a:latin typeface="+mn-lt"/>
        <a:ea typeface="+mn-ea"/>
        <a:cs typeface="+mn-cs"/>
      </a:defRPr>
    </a:lvl2pPr>
    <a:lvl3pPr marL="1375235" algn="l" rtl="0" eaLnBrk="0" fontAlgn="base" hangingPunct="0">
      <a:spcBef>
        <a:spcPct val="30000"/>
      </a:spcBef>
      <a:spcAft>
        <a:spcPct val="0"/>
      </a:spcAft>
      <a:defRPr sz="1805" kern="1200">
        <a:solidFill>
          <a:schemeClr val="tx1"/>
        </a:solidFill>
        <a:latin typeface="+mn-lt"/>
        <a:ea typeface="+mn-ea"/>
        <a:cs typeface="+mn-cs"/>
      </a:defRPr>
    </a:lvl3pPr>
    <a:lvl4pPr marL="2062852" algn="l" rtl="0" eaLnBrk="0" fontAlgn="base" hangingPunct="0">
      <a:spcBef>
        <a:spcPct val="30000"/>
      </a:spcBef>
      <a:spcAft>
        <a:spcPct val="0"/>
      </a:spcAft>
      <a:defRPr sz="1805" kern="1200">
        <a:solidFill>
          <a:schemeClr val="tx1"/>
        </a:solidFill>
        <a:latin typeface="+mn-lt"/>
        <a:ea typeface="+mn-ea"/>
        <a:cs typeface="+mn-cs"/>
      </a:defRPr>
    </a:lvl4pPr>
    <a:lvl5pPr marL="2750470" algn="l" rtl="0" eaLnBrk="0" fontAlgn="base" hangingPunct="0">
      <a:spcBef>
        <a:spcPct val="30000"/>
      </a:spcBef>
      <a:spcAft>
        <a:spcPct val="0"/>
      </a:spcAft>
      <a:defRPr sz="1805" kern="1200">
        <a:solidFill>
          <a:schemeClr val="tx1"/>
        </a:solidFill>
        <a:latin typeface="+mn-lt"/>
        <a:ea typeface="+mn-ea"/>
        <a:cs typeface="+mn-cs"/>
      </a:defRPr>
    </a:lvl5pPr>
    <a:lvl6pPr marL="3438086" algn="l" defTabSz="1375235" rtl="0" eaLnBrk="1" latinLnBrk="0" hangingPunct="1">
      <a:defRPr sz="1805" kern="1200">
        <a:solidFill>
          <a:schemeClr val="tx1"/>
        </a:solidFill>
        <a:latin typeface="+mn-lt"/>
        <a:ea typeface="+mn-ea"/>
        <a:cs typeface="+mn-cs"/>
      </a:defRPr>
    </a:lvl6pPr>
    <a:lvl7pPr marL="4125703" algn="l" defTabSz="1375235" rtl="0" eaLnBrk="1" latinLnBrk="0" hangingPunct="1">
      <a:defRPr sz="1805" kern="1200">
        <a:solidFill>
          <a:schemeClr val="tx1"/>
        </a:solidFill>
        <a:latin typeface="+mn-lt"/>
        <a:ea typeface="+mn-ea"/>
        <a:cs typeface="+mn-cs"/>
      </a:defRPr>
    </a:lvl7pPr>
    <a:lvl8pPr marL="4813320" algn="l" defTabSz="1375235" rtl="0" eaLnBrk="1" latinLnBrk="0" hangingPunct="1">
      <a:defRPr sz="1805" kern="1200">
        <a:solidFill>
          <a:schemeClr val="tx1"/>
        </a:solidFill>
        <a:latin typeface="+mn-lt"/>
        <a:ea typeface="+mn-ea"/>
        <a:cs typeface="+mn-cs"/>
      </a:defRPr>
    </a:lvl8pPr>
    <a:lvl9pPr marL="5500937" algn="l" defTabSz="1375235" rtl="0" eaLnBrk="1" latinLnBrk="0" hangingPunct="1">
      <a:defRPr sz="180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4" name="TextBox 3"/>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75842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6_custom layout">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4" name="TextBox 3"/>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1503621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Picture Placeholder 2"/>
          <p:cNvSpPr>
            <a:spLocks noGrp="1"/>
          </p:cNvSpPr>
          <p:nvPr>
            <p:ph type="pic" sz="quarter" idx="12"/>
          </p:nvPr>
        </p:nvSpPr>
        <p:spPr>
          <a:xfrm>
            <a:off x="0" y="0"/>
            <a:ext cx="4572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8" name="Picture Placeholder 2"/>
          <p:cNvSpPr>
            <a:spLocks noGrp="1"/>
          </p:cNvSpPr>
          <p:nvPr>
            <p:ph type="pic" sz="quarter" idx="13"/>
          </p:nvPr>
        </p:nvSpPr>
        <p:spPr>
          <a:xfrm>
            <a:off x="4572000" y="0"/>
            <a:ext cx="4572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4"/>
          </p:nvPr>
        </p:nvSpPr>
        <p:spPr>
          <a:xfrm>
            <a:off x="9144000" y="0"/>
            <a:ext cx="4572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13716000" y="0"/>
            <a:ext cx="4572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6381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8" name="Рисунок 7"/>
          <p:cNvSpPr>
            <a:spLocks noGrp="1"/>
          </p:cNvSpPr>
          <p:nvPr>
            <p:ph type="pic" sz="quarter" idx="12"/>
          </p:nvPr>
        </p:nvSpPr>
        <p:spPr>
          <a:xfrm>
            <a:off x="12216662" y="3479912"/>
            <a:ext cx="5245909" cy="4596761"/>
          </a:xfrm>
          <a:custGeom>
            <a:avLst/>
            <a:gdLst>
              <a:gd name="connsiteX0" fmla="*/ 612097 w 5242298"/>
              <a:gd name="connsiteY0" fmla="*/ 268922 h 4596761"/>
              <a:gd name="connsiteX1" fmla="*/ 715734 w 5242298"/>
              <a:gd name="connsiteY1" fmla="*/ 320265 h 4596761"/>
              <a:gd name="connsiteX2" fmla="*/ 749012 w 5242298"/>
              <a:gd name="connsiteY2" fmla="*/ 533245 h 4596761"/>
              <a:gd name="connsiteX3" fmla="*/ 749012 w 5242298"/>
              <a:gd name="connsiteY3" fmla="*/ 704390 h 4596761"/>
              <a:gd name="connsiteX4" fmla="*/ 720487 w 5242298"/>
              <a:gd name="connsiteY4" fmla="*/ 924976 h 4596761"/>
              <a:gd name="connsiteX5" fmla="*/ 627309 w 5242298"/>
              <a:gd name="connsiteY5" fmla="*/ 1016252 h 4596761"/>
              <a:gd name="connsiteX6" fmla="*/ 288823 w 5242298"/>
              <a:gd name="connsiteY6" fmla="*/ 1037170 h 4596761"/>
              <a:gd name="connsiteX7" fmla="*/ 288823 w 5242298"/>
              <a:gd name="connsiteY7" fmla="*/ 1484046 h 4596761"/>
              <a:gd name="connsiteX8" fmla="*/ 591178 w 5242298"/>
              <a:gd name="connsiteY8" fmla="*/ 1513522 h 4596761"/>
              <a:gd name="connsiteX9" fmla="*/ 709079 w 5242298"/>
              <a:gd name="connsiteY9" fmla="*/ 1620963 h 4596761"/>
              <a:gd name="connsiteX10" fmla="*/ 749012 w 5242298"/>
              <a:gd name="connsiteY10" fmla="*/ 1879581 h 4596761"/>
              <a:gd name="connsiteX11" fmla="*/ 749012 w 5242298"/>
              <a:gd name="connsiteY11" fmla="*/ 2092560 h 4596761"/>
              <a:gd name="connsiteX12" fmla="*/ 720487 w 5242298"/>
              <a:gd name="connsiteY12" fmla="*/ 2450062 h 4596761"/>
              <a:gd name="connsiteX13" fmla="*/ 602589 w 5242298"/>
              <a:gd name="connsiteY13" fmla="*/ 2518519 h 4596761"/>
              <a:gd name="connsiteX14" fmla="*/ 497050 w 5242298"/>
              <a:gd name="connsiteY14" fmla="*/ 2464323 h 4596761"/>
              <a:gd name="connsiteX15" fmla="*/ 473278 w 5242298"/>
              <a:gd name="connsiteY15" fmla="*/ 2210460 h 4596761"/>
              <a:gd name="connsiteX16" fmla="*/ 473278 w 5242298"/>
              <a:gd name="connsiteY16" fmla="*/ 1710338 h 4596761"/>
              <a:gd name="connsiteX17" fmla="*/ 0 w 5242298"/>
              <a:gd name="connsiteY17" fmla="*/ 1710338 h 4596761"/>
              <a:gd name="connsiteX18" fmla="*/ 0 w 5242298"/>
              <a:gd name="connsiteY18" fmla="*/ 807076 h 4596761"/>
              <a:gd name="connsiteX19" fmla="*/ 473278 w 5242298"/>
              <a:gd name="connsiteY19" fmla="*/ 807076 h 4596761"/>
              <a:gd name="connsiteX20" fmla="*/ 473278 w 5242298"/>
              <a:gd name="connsiteY20" fmla="*/ 554163 h 4596761"/>
              <a:gd name="connsiteX21" fmla="*/ 502754 w 5242298"/>
              <a:gd name="connsiteY21" fmla="*/ 323118 h 4596761"/>
              <a:gd name="connsiteX22" fmla="*/ 612097 w 5242298"/>
              <a:gd name="connsiteY22" fmla="*/ 268922 h 4596761"/>
              <a:gd name="connsiteX23" fmla="*/ 1283934 w 5242298"/>
              <a:gd name="connsiteY23" fmla="*/ 0 h 4596761"/>
              <a:gd name="connsiteX24" fmla="*/ 5242298 w 5242298"/>
              <a:gd name="connsiteY24" fmla="*/ 0 h 4596761"/>
              <a:gd name="connsiteX25" fmla="*/ 5242298 w 5242298"/>
              <a:gd name="connsiteY25" fmla="*/ 4596761 h 4596761"/>
              <a:gd name="connsiteX26" fmla="*/ 0 w 5242298"/>
              <a:gd name="connsiteY26" fmla="*/ 4596761 h 4596761"/>
              <a:gd name="connsiteX27" fmla="*/ 0 w 5242298"/>
              <a:gd name="connsiteY27" fmla="*/ 2841012 h 4596761"/>
              <a:gd name="connsiteX28" fmla="*/ 44467 w 5242298"/>
              <a:gd name="connsiteY28" fmla="*/ 2871267 h 4596761"/>
              <a:gd name="connsiteX29" fmla="*/ 617801 w 5242298"/>
              <a:gd name="connsiteY29" fmla="*/ 2993920 h 4596761"/>
              <a:gd name="connsiteX30" fmla="*/ 1144545 w 5242298"/>
              <a:gd name="connsiteY30" fmla="*/ 2888321 h 4596761"/>
              <a:gd name="connsiteX31" fmla="*/ 1433590 w 5242298"/>
              <a:gd name="connsiteY31" fmla="*/ 2580099 h 4596761"/>
              <a:gd name="connsiteX32" fmla="*/ 1517260 w 5242298"/>
              <a:gd name="connsiteY32" fmla="*/ 2010286 h 4596761"/>
              <a:gd name="connsiteX33" fmla="*/ 1431688 w 5242298"/>
              <a:gd name="connsiteY33" fmla="*/ 1381465 h 4596761"/>
              <a:gd name="connsiteX34" fmla="*/ 1171168 w 5242298"/>
              <a:gd name="connsiteY34" fmla="*/ 1188348 h 4596761"/>
              <a:gd name="connsiteX35" fmla="*/ 1418376 w 5242298"/>
              <a:gd name="connsiteY35" fmla="*/ 978354 h 4596761"/>
              <a:gd name="connsiteX36" fmla="*/ 1488736 w 5242298"/>
              <a:gd name="connsiteY36" fmla="*/ 604941 h 4596761"/>
              <a:gd name="connsiteX37" fmla="*/ 1292870 w 5242298"/>
              <a:gd name="connsiteY37" fmla="*/ 8253 h 459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42298" h="4596761">
                <a:moveTo>
                  <a:pt x="612097" y="268922"/>
                </a:moveTo>
                <a:cubicBezTo>
                  <a:pt x="659004" y="268922"/>
                  <a:pt x="693548" y="286036"/>
                  <a:pt x="715734" y="320265"/>
                </a:cubicBezTo>
                <a:cubicBezTo>
                  <a:pt x="737920" y="354494"/>
                  <a:pt x="749012" y="425487"/>
                  <a:pt x="749012" y="533245"/>
                </a:cubicBezTo>
                <a:lnTo>
                  <a:pt x="749012" y="704390"/>
                </a:lnTo>
                <a:cubicBezTo>
                  <a:pt x="749012" y="804540"/>
                  <a:pt x="739503" y="878069"/>
                  <a:pt x="720487" y="924976"/>
                </a:cubicBezTo>
                <a:cubicBezTo>
                  <a:pt x="701471" y="971881"/>
                  <a:pt x="670412" y="1002307"/>
                  <a:pt x="627309" y="1016252"/>
                </a:cubicBezTo>
                <a:cubicBezTo>
                  <a:pt x="584206" y="1030198"/>
                  <a:pt x="471376" y="1037170"/>
                  <a:pt x="288823" y="1037170"/>
                </a:cubicBezTo>
                <a:lnTo>
                  <a:pt x="288823" y="1484046"/>
                </a:lnTo>
                <a:cubicBezTo>
                  <a:pt x="438416" y="1486582"/>
                  <a:pt x="539202" y="1496408"/>
                  <a:pt x="591178" y="1513522"/>
                </a:cubicBezTo>
                <a:cubicBezTo>
                  <a:pt x="643156" y="1530636"/>
                  <a:pt x="682456" y="1566450"/>
                  <a:pt x="709079" y="1620963"/>
                </a:cubicBezTo>
                <a:cubicBezTo>
                  <a:pt x="735701" y="1675476"/>
                  <a:pt x="749012" y="1761681"/>
                  <a:pt x="749012" y="1879581"/>
                </a:cubicBezTo>
                <a:lnTo>
                  <a:pt x="749012" y="2092560"/>
                </a:lnTo>
                <a:cubicBezTo>
                  <a:pt x="749012" y="2285257"/>
                  <a:pt x="739503" y="2404423"/>
                  <a:pt x="720487" y="2450062"/>
                </a:cubicBezTo>
                <a:cubicBezTo>
                  <a:pt x="701471" y="2495701"/>
                  <a:pt x="662172" y="2518519"/>
                  <a:pt x="602589" y="2518519"/>
                </a:cubicBezTo>
                <a:cubicBezTo>
                  <a:pt x="548076" y="2518519"/>
                  <a:pt x="512896" y="2500454"/>
                  <a:pt x="497050" y="2464323"/>
                </a:cubicBezTo>
                <a:cubicBezTo>
                  <a:pt x="481202" y="2428193"/>
                  <a:pt x="473278" y="2343572"/>
                  <a:pt x="473278" y="2210460"/>
                </a:cubicBezTo>
                <a:lnTo>
                  <a:pt x="473278" y="1710338"/>
                </a:lnTo>
                <a:lnTo>
                  <a:pt x="0" y="1710338"/>
                </a:lnTo>
                <a:lnTo>
                  <a:pt x="0" y="807076"/>
                </a:lnTo>
                <a:lnTo>
                  <a:pt x="473278" y="807076"/>
                </a:lnTo>
                <a:lnTo>
                  <a:pt x="473278" y="554163"/>
                </a:lnTo>
                <a:cubicBezTo>
                  <a:pt x="473278" y="436263"/>
                  <a:pt x="483104" y="359249"/>
                  <a:pt x="502754" y="323118"/>
                </a:cubicBezTo>
                <a:cubicBezTo>
                  <a:pt x="522404" y="286987"/>
                  <a:pt x="558852" y="268922"/>
                  <a:pt x="612097" y="268922"/>
                </a:cubicBezTo>
                <a:close/>
                <a:moveTo>
                  <a:pt x="1283934" y="0"/>
                </a:moveTo>
                <a:lnTo>
                  <a:pt x="5242298" y="0"/>
                </a:lnTo>
                <a:lnTo>
                  <a:pt x="5242298" y="4596761"/>
                </a:lnTo>
                <a:lnTo>
                  <a:pt x="0" y="4596761"/>
                </a:lnTo>
                <a:lnTo>
                  <a:pt x="0" y="2841012"/>
                </a:lnTo>
                <a:lnTo>
                  <a:pt x="44467" y="2871267"/>
                </a:lnTo>
                <a:cubicBezTo>
                  <a:pt x="183284" y="2953036"/>
                  <a:pt x="374395" y="2993920"/>
                  <a:pt x="617801" y="2993920"/>
                </a:cubicBezTo>
                <a:cubicBezTo>
                  <a:pt x="832049" y="2993920"/>
                  <a:pt x="1007630" y="2958721"/>
                  <a:pt x="1144545" y="2888321"/>
                </a:cubicBezTo>
                <a:cubicBezTo>
                  <a:pt x="1281461" y="2817924"/>
                  <a:pt x="1377809" y="2715183"/>
                  <a:pt x="1433590" y="2580099"/>
                </a:cubicBezTo>
                <a:cubicBezTo>
                  <a:pt x="1489370" y="2445016"/>
                  <a:pt x="1517260" y="2255078"/>
                  <a:pt x="1517260" y="2010286"/>
                </a:cubicBezTo>
                <a:cubicBezTo>
                  <a:pt x="1517260" y="1680497"/>
                  <a:pt x="1488736" y="1470889"/>
                  <a:pt x="1431688" y="1381465"/>
                </a:cubicBezTo>
                <a:cubicBezTo>
                  <a:pt x="1374639" y="1292040"/>
                  <a:pt x="1287800" y="1227667"/>
                  <a:pt x="1171168" y="1188348"/>
                </a:cubicBezTo>
                <a:cubicBezTo>
                  <a:pt x="1289068" y="1125001"/>
                  <a:pt x="1371471" y="1055003"/>
                  <a:pt x="1418376" y="978354"/>
                </a:cubicBezTo>
                <a:cubicBezTo>
                  <a:pt x="1465283" y="901706"/>
                  <a:pt x="1488736" y="777235"/>
                  <a:pt x="1488736" y="604941"/>
                </a:cubicBezTo>
                <a:cubicBezTo>
                  <a:pt x="1488736" y="350304"/>
                  <a:pt x="1423448" y="151409"/>
                  <a:pt x="1292870" y="8253"/>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3" name="Рисунок 2"/>
          <p:cNvSpPr>
            <a:spLocks noGrp="1"/>
          </p:cNvSpPr>
          <p:nvPr>
            <p:ph type="pic" sz="quarter" idx="10"/>
          </p:nvPr>
        </p:nvSpPr>
        <p:spPr>
          <a:xfrm>
            <a:off x="825430" y="3479912"/>
            <a:ext cx="5242297" cy="4596761"/>
          </a:xfrm>
          <a:custGeom>
            <a:avLst/>
            <a:gdLst>
              <a:gd name="connsiteX0" fmla="*/ 1003826 w 5242297"/>
              <a:gd name="connsiteY0" fmla="*/ 0 h 4596761"/>
              <a:gd name="connsiteX1" fmla="*/ 5242297 w 5242297"/>
              <a:gd name="connsiteY1" fmla="*/ 0 h 4596761"/>
              <a:gd name="connsiteX2" fmla="*/ 5242297 w 5242297"/>
              <a:gd name="connsiteY2" fmla="*/ 4596761 h 4596761"/>
              <a:gd name="connsiteX3" fmla="*/ 0 w 5242297"/>
              <a:gd name="connsiteY3" fmla="*/ 4596761 h 4596761"/>
              <a:gd name="connsiteX4" fmla="*/ 0 w 5242297"/>
              <a:gd name="connsiteY4" fmla="*/ 654709 h 4596761"/>
              <a:gd name="connsiteX5" fmla="*/ 16 w 5242297"/>
              <a:gd name="connsiteY5" fmla="*/ 654710 h 4596761"/>
              <a:gd name="connsiteX6" fmla="*/ 124333 w 5242297"/>
              <a:gd name="connsiteY6" fmla="*/ 682521 h 4596761"/>
              <a:gd name="connsiteX7" fmla="*/ 218464 w 5242297"/>
              <a:gd name="connsiteY7" fmla="*/ 791864 h 4596761"/>
              <a:gd name="connsiteX8" fmla="*/ 235578 w 5242297"/>
              <a:gd name="connsiteY8" fmla="*/ 1221626 h 4596761"/>
              <a:gd name="connsiteX9" fmla="*/ 235578 w 5242297"/>
              <a:gd name="connsiteY9" fmla="*/ 2872218 h 4596761"/>
              <a:gd name="connsiteX10" fmla="*/ 1003826 w 5242297"/>
              <a:gd name="connsiteY10" fmla="*/ 2872218 h 4596761"/>
              <a:gd name="connsiteX11" fmla="*/ 0 w 5242297"/>
              <a:gd name="connsiteY11" fmla="*/ 0 h 4596761"/>
              <a:gd name="connsiteX12" fmla="*/ 344603 w 5242297"/>
              <a:gd name="connsiteY12" fmla="*/ 0 h 4596761"/>
              <a:gd name="connsiteX13" fmla="*/ 296756 w 5242297"/>
              <a:gd name="connsiteY13" fmla="*/ 37725 h 4596761"/>
              <a:gd name="connsiteX14" fmla="*/ 85202 w 5242297"/>
              <a:gd name="connsiteY14" fmla="*/ 160973 h 4596761"/>
              <a:gd name="connsiteX15" fmla="*/ 0 w 5242297"/>
              <a:gd name="connsiteY15" fmla="*/ 196796 h 459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42297" h="4596761">
                <a:moveTo>
                  <a:pt x="1003826" y="0"/>
                </a:moveTo>
                <a:lnTo>
                  <a:pt x="5242297" y="0"/>
                </a:lnTo>
                <a:lnTo>
                  <a:pt x="5242297" y="4596761"/>
                </a:lnTo>
                <a:lnTo>
                  <a:pt x="0" y="4596761"/>
                </a:lnTo>
                <a:lnTo>
                  <a:pt x="0" y="654709"/>
                </a:lnTo>
                <a:lnTo>
                  <a:pt x="16" y="654710"/>
                </a:lnTo>
                <a:cubicBezTo>
                  <a:pt x="57223" y="660890"/>
                  <a:pt x="98662" y="670161"/>
                  <a:pt x="124333" y="682521"/>
                </a:cubicBezTo>
                <a:cubicBezTo>
                  <a:pt x="175676" y="707241"/>
                  <a:pt x="207054" y="743689"/>
                  <a:pt x="218464" y="791864"/>
                </a:cubicBezTo>
                <a:cubicBezTo>
                  <a:pt x="229872" y="840037"/>
                  <a:pt x="235578" y="983291"/>
                  <a:pt x="235578" y="1221626"/>
                </a:cubicBezTo>
                <a:lnTo>
                  <a:pt x="235578" y="2872218"/>
                </a:lnTo>
                <a:lnTo>
                  <a:pt x="1003826" y="2872218"/>
                </a:lnTo>
                <a:close/>
                <a:moveTo>
                  <a:pt x="0" y="0"/>
                </a:moveTo>
                <a:lnTo>
                  <a:pt x="344603" y="0"/>
                </a:lnTo>
                <a:lnTo>
                  <a:pt x="296756" y="37725"/>
                </a:lnTo>
                <a:cubicBezTo>
                  <a:pt x="231824" y="84082"/>
                  <a:pt x="161306" y="125164"/>
                  <a:pt x="85202" y="160973"/>
                </a:cubicBezTo>
                <a:lnTo>
                  <a:pt x="0" y="19679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7" name="Рисунок 4"/>
          <p:cNvSpPr>
            <a:spLocks noGrp="1"/>
          </p:cNvSpPr>
          <p:nvPr>
            <p:ph type="pic" sz="quarter" idx="11"/>
          </p:nvPr>
        </p:nvSpPr>
        <p:spPr>
          <a:xfrm>
            <a:off x="6521046" y="3479912"/>
            <a:ext cx="5242297" cy="4596761"/>
          </a:xfrm>
          <a:custGeom>
            <a:avLst/>
            <a:gdLst>
              <a:gd name="connsiteX0" fmla="*/ 563084 w 5242297"/>
              <a:gd name="connsiteY0" fmla="*/ 267020 h 4596761"/>
              <a:gd name="connsiteX1" fmla="*/ 693522 w 5242297"/>
              <a:gd name="connsiteY1" fmla="*/ 328822 h 4596761"/>
              <a:gd name="connsiteX2" fmla="*/ 736368 w 5242297"/>
              <a:gd name="connsiteY2" fmla="*/ 516131 h 4596761"/>
              <a:gd name="connsiteX3" fmla="*/ 594698 w 5242297"/>
              <a:gd name="connsiteY3" fmla="*/ 971564 h 4596761"/>
              <a:gd name="connsiteX4" fmla="*/ 39370 w 5242297"/>
              <a:gd name="connsiteY4" fmla="*/ 1936213 h 4596761"/>
              <a:gd name="connsiteX5" fmla="*/ 0 w 5242297"/>
              <a:gd name="connsiteY5" fmla="*/ 2001298 h 4596761"/>
              <a:gd name="connsiteX6" fmla="*/ 0 w 5242297"/>
              <a:gd name="connsiteY6" fmla="*/ 900254 h 4596761"/>
              <a:gd name="connsiteX7" fmla="*/ 389801 w 5242297"/>
              <a:gd name="connsiteY7" fmla="*/ 900254 h 4596761"/>
              <a:gd name="connsiteX8" fmla="*/ 389801 w 5242297"/>
              <a:gd name="connsiteY8" fmla="*/ 607407 h 4596761"/>
              <a:gd name="connsiteX9" fmla="*/ 432647 w 5242297"/>
              <a:gd name="connsiteY9" fmla="*/ 335477 h 4596761"/>
              <a:gd name="connsiteX10" fmla="*/ 563084 w 5242297"/>
              <a:gd name="connsiteY10" fmla="*/ 267020 h 4596761"/>
              <a:gd name="connsiteX11" fmla="*/ 1198117 w 5242297"/>
              <a:gd name="connsiteY11" fmla="*/ 0 h 4596761"/>
              <a:gd name="connsiteX12" fmla="*/ 5242297 w 5242297"/>
              <a:gd name="connsiteY12" fmla="*/ 0 h 4596761"/>
              <a:gd name="connsiteX13" fmla="*/ 5242297 w 5242297"/>
              <a:gd name="connsiteY13" fmla="*/ 4596761 h 4596761"/>
              <a:gd name="connsiteX14" fmla="*/ 0 w 5242297"/>
              <a:gd name="connsiteY14" fmla="*/ 4596761 h 4596761"/>
              <a:gd name="connsiteX15" fmla="*/ 0 w 5242297"/>
              <a:gd name="connsiteY15" fmla="*/ 2931167 h 4596761"/>
              <a:gd name="connsiteX16" fmla="*/ 1391946 w 5242297"/>
              <a:gd name="connsiteY16" fmla="*/ 2931167 h 4596761"/>
              <a:gd name="connsiteX17" fmla="*/ 1391946 w 5242297"/>
              <a:gd name="connsiteY17" fmla="*/ 2406325 h 4596761"/>
              <a:gd name="connsiteX18" fmla="*/ 549476 w 5242297"/>
              <a:gd name="connsiteY18" fmla="*/ 2406325 h 4596761"/>
              <a:gd name="connsiteX19" fmla="*/ 1328228 w 5242297"/>
              <a:gd name="connsiteY19" fmla="*/ 1155069 h 4596761"/>
              <a:gd name="connsiteX20" fmla="*/ 1460403 w 5242297"/>
              <a:gd name="connsiteY20" fmla="*/ 595998 h 4596761"/>
              <a:gd name="connsiteX21" fmla="*/ 1225556 w 5242297"/>
              <a:gd name="connsiteY21" fmla="*/ 20762 h 459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42297" h="4596761">
                <a:moveTo>
                  <a:pt x="563084" y="267020"/>
                </a:moveTo>
                <a:cubicBezTo>
                  <a:pt x="621479" y="267020"/>
                  <a:pt x="664958" y="287621"/>
                  <a:pt x="693522" y="328822"/>
                </a:cubicBezTo>
                <a:cubicBezTo>
                  <a:pt x="722087" y="370023"/>
                  <a:pt x="736368" y="432459"/>
                  <a:pt x="736368" y="516131"/>
                </a:cubicBezTo>
                <a:cubicBezTo>
                  <a:pt x="736368" y="625155"/>
                  <a:pt x="689144" y="776967"/>
                  <a:pt x="594698" y="971564"/>
                </a:cubicBezTo>
                <a:cubicBezTo>
                  <a:pt x="523864" y="1117512"/>
                  <a:pt x="338754" y="1439062"/>
                  <a:pt x="39370" y="1936213"/>
                </a:cubicBezTo>
                <a:lnTo>
                  <a:pt x="0" y="2001298"/>
                </a:lnTo>
                <a:lnTo>
                  <a:pt x="0" y="900254"/>
                </a:lnTo>
                <a:lnTo>
                  <a:pt x="389801" y="900254"/>
                </a:lnTo>
                <a:lnTo>
                  <a:pt x="389801" y="607407"/>
                </a:lnTo>
                <a:cubicBezTo>
                  <a:pt x="389801" y="471760"/>
                  <a:pt x="404082" y="381116"/>
                  <a:pt x="432647" y="335477"/>
                </a:cubicBezTo>
                <a:cubicBezTo>
                  <a:pt x="461209" y="289839"/>
                  <a:pt x="504689" y="267020"/>
                  <a:pt x="563084" y="267020"/>
                </a:cubicBezTo>
                <a:close/>
                <a:moveTo>
                  <a:pt x="1198117" y="0"/>
                </a:moveTo>
                <a:lnTo>
                  <a:pt x="5242297" y="0"/>
                </a:lnTo>
                <a:lnTo>
                  <a:pt x="5242297" y="4596761"/>
                </a:lnTo>
                <a:lnTo>
                  <a:pt x="0" y="4596761"/>
                </a:lnTo>
                <a:lnTo>
                  <a:pt x="0" y="2931167"/>
                </a:lnTo>
                <a:lnTo>
                  <a:pt x="1391946" y="2931167"/>
                </a:lnTo>
                <a:lnTo>
                  <a:pt x="1391946" y="2406325"/>
                </a:lnTo>
                <a:lnTo>
                  <a:pt x="549476" y="2406325"/>
                </a:lnTo>
                <a:cubicBezTo>
                  <a:pt x="980526" y="1768654"/>
                  <a:pt x="1240110" y="1351568"/>
                  <a:pt x="1328228" y="1155069"/>
                </a:cubicBezTo>
                <a:cubicBezTo>
                  <a:pt x="1416345" y="958571"/>
                  <a:pt x="1460403" y="772213"/>
                  <a:pt x="1460403" y="595998"/>
                </a:cubicBezTo>
                <a:cubicBezTo>
                  <a:pt x="1460403" y="364002"/>
                  <a:pt x="1382121" y="172257"/>
                  <a:pt x="1225556" y="20762"/>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6" name="TextBox 5"/>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2716448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3" name="Рисунок 5"/>
          <p:cNvSpPr>
            <a:spLocks noGrp="1"/>
          </p:cNvSpPr>
          <p:nvPr>
            <p:ph type="pic" sz="quarter" idx="10"/>
          </p:nvPr>
        </p:nvSpPr>
        <p:spPr>
          <a:xfrm>
            <a:off x="6083315" y="3416315"/>
            <a:ext cx="2917810" cy="2917810"/>
          </a:xfrm>
          <a:custGeom>
            <a:avLst/>
            <a:gdLst>
              <a:gd name="connsiteX0" fmla="*/ 2917810 w 2917810"/>
              <a:gd name="connsiteY0" fmla="*/ 0 h 2917810"/>
              <a:gd name="connsiteX1" fmla="*/ 2917810 w 2917810"/>
              <a:gd name="connsiteY1" fmla="*/ 2273904 h 2917810"/>
              <a:gd name="connsiteX2" fmla="*/ 2899411 w 2917810"/>
              <a:gd name="connsiteY2" fmla="*/ 2276712 h 2917810"/>
              <a:gd name="connsiteX3" fmla="*/ 2276712 w 2917810"/>
              <a:gd name="connsiteY3" fmla="*/ 2899411 h 2917810"/>
              <a:gd name="connsiteX4" fmla="*/ 2273904 w 2917810"/>
              <a:gd name="connsiteY4" fmla="*/ 2917810 h 2917810"/>
              <a:gd name="connsiteX5" fmla="*/ 0 w 2917810"/>
              <a:gd name="connsiteY5" fmla="*/ 2917810 h 2917810"/>
              <a:gd name="connsiteX6" fmla="*/ 374 w 2917810"/>
              <a:gd name="connsiteY6" fmla="*/ 2902997 h 2917810"/>
              <a:gd name="connsiteX7" fmla="*/ 2902997 w 2917810"/>
              <a:gd name="connsiteY7" fmla="*/ 374 h 2917810"/>
              <a:gd name="connsiteX8" fmla="*/ 2917810 w 2917810"/>
              <a:gd name="connsiteY8" fmla="*/ 0 h 291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7810" h="2917810">
                <a:moveTo>
                  <a:pt x="2917810" y="0"/>
                </a:moveTo>
                <a:lnTo>
                  <a:pt x="2917810" y="2273904"/>
                </a:lnTo>
                <a:lnTo>
                  <a:pt x="2899411" y="2276712"/>
                </a:lnTo>
                <a:cubicBezTo>
                  <a:pt x="2586852" y="2340671"/>
                  <a:pt x="2340671" y="2586852"/>
                  <a:pt x="2276712" y="2899411"/>
                </a:cubicBezTo>
                <a:lnTo>
                  <a:pt x="2273904" y="2917810"/>
                </a:lnTo>
                <a:lnTo>
                  <a:pt x="0" y="2917810"/>
                </a:lnTo>
                <a:lnTo>
                  <a:pt x="374" y="2902997"/>
                </a:lnTo>
                <a:cubicBezTo>
                  <a:pt x="79799" y="1336143"/>
                  <a:pt x="1336143" y="79798"/>
                  <a:pt x="2902997" y="374"/>
                </a:cubicBezTo>
                <a:lnTo>
                  <a:pt x="291781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8" name="Рисунок 7"/>
          <p:cNvSpPr>
            <a:spLocks noGrp="1"/>
          </p:cNvSpPr>
          <p:nvPr>
            <p:ph type="pic" sz="quarter" idx="11"/>
          </p:nvPr>
        </p:nvSpPr>
        <p:spPr>
          <a:xfrm>
            <a:off x="9286876" y="3416315"/>
            <a:ext cx="2917810" cy="2917810"/>
          </a:xfrm>
          <a:custGeom>
            <a:avLst/>
            <a:gdLst>
              <a:gd name="connsiteX0" fmla="*/ 0 w 2917811"/>
              <a:gd name="connsiteY0" fmla="*/ 0 h 2917810"/>
              <a:gd name="connsiteX1" fmla="*/ 14813 w 2917811"/>
              <a:gd name="connsiteY1" fmla="*/ 374 h 2917810"/>
              <a:gd name="connsiteX2" fmla="*/ 2917436 w 2917811"/>
              <a:gd name="connsiteY2" fmla="*/ 2902997 h 2917810"/>
              <a:gd name="connsiteX3" fmla="*/ 2917811 w 2917811"/>
              <a:gd name="connsiteY3" fmla="*/ 2917810 h 2917810"/>
              <a:gd name="connsiteX4" fmla="*/ 643906 w 2917811"/>
              <a:gd name="connsiteY4" fmla="*/ 2917810 h 2917810"/>
              <a:gd name="connsiteX5" fmla="*/ 641098 w 2917811"/>
              <a:gd name="connsiteY5" fmla="*/ 2899411 h 2917810"/>
              <a:gd name="connsiteX6" fmla="*/ 18399 w 2917811"/>
              <a:gd name="connsiteY6" fmla="*/ 2276712 h 2917810"/>
              <a:gd name="connsiteX7" fmla="*/ 0 w 2917811"/>
              <a:gd name="connsiteY7" fmla="*/ 2273904 h 2917810"/>
              <a:gd name="connsiteX8" fmla="*/ 0 w 2917811"/>
              <a:gd name="connsiteY8" fmla="*/ 0 h 291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7811" h="2917810">
                <a:moveTo>
                  <a:pt x="0" y="0"/>
                </a:moveTo>
                <a:lnTo>
                  <a:pt x="14813" y="374"/>
                </a:lnTo>
                <a:cubicBezTo>
                  <a:pt x="1581668" y="79798"/>
                  <a:pt x="2838012" y="1336143"/>
                  <a:pt x="2917436" y="2902997"/>
                </a:cubicBezTo>
                <a:lnTo>
                  <a:pt x="2917811" y="2917810"/>
                </a:lnTo>
                <a:lnTo>
                  <a:pt x="643906" y="2917810"/>
                </a:lnTo>
                <a:lnTo>
                  <a:pt x="641098" y="2899411"/>
                </a:lnTo>
                <a:cubicBezTo>
                  <a:pt x="577139" y="2586852"/>
                  <a:pt x="330958" y="2340671"/>
                  <a:pt x="18399" y="2276712"/>
                </a:cubicBezTo>
                <a:lnTo>
                  <a:pt x="0" y="2273904"/>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9" name="Рисунок 10"/>
          <p:cNvSpPr>
            <a:spLocks noGrp="1"/>
          </p:cNvSpPr>
          <p:nvPr>
            <p:ph type="pic" sz="quarter" idx="12"/>
          </p:nvPr>
        </p:nvSpPr>
        <p:spPr>
          <a:xfrm>
            <a:off x="6083315" y="6619877"/>
            <a:ext cx="2917810" cy="2917810"/>
          </a:xfrm>
          <a:custGeom>
            <a:avLst/>
            <a:gdLst>
              <a:gd name="connsiteX0" fmla="*/ 0 w 2917810"/>
              <a:gd name="connsiteY0" fmla="*/ 0 h 2917811"/>
              <a:gd name="connsiteX1" fmla="*/ 2273904 w 2917810"/>
              <a:gd name="connsiteY1" fmla="*/ 0 h 2917811"/>
              <a:gd name="connsiteX2" fmla="*/ 2276712 w 2917810"/>
              <a:gd name="connsiteY2" fmla="*/ 18399 h 2917811"/>
              <a:gd name="connsiteX3" fmla="*/ 2899411 w 2917810"/>
              <a:gd name="connsiteY3" fmla="*/ 641098 h 2917811"/>
              <a:gd name="connsiteX4" fmla="*/ 2917810 w 2917810"/>
              <a:gd name="connsiteY4" fmla="*/ 643906 h 2917811"/>
              <a:gd name="connsiteX5" fmla="*/ 2917810 w 2917810"/>
              <a:gd name="connsiteY5" fmla="*/ 2917811 h 2917811"/>
              <a:gd name="connsiteX6" fmla="*/ 2902997 w 2917810"/>
              <a:gd name="connsiteY6" fmla="*/ 2917436 h 2917811"/>
              <a:gd name="connsiteX7" fmla="*/ 374 w 2917810"/>
              <a:gd name="connsiteY7" fmla="*/ 14813 h 2917811"/>
              <a:gd name="connsiteX8" fmla="*/ 0 w 2917810"/>
              <a:gd name="connsiteY8" fmla="*/ 0 h 291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7810" h="2917811">
                <a:moveTo>
                  <a:pt x="0" y="0"/>
                </a:moveTo>
                <a:lnTo>
                  <a:pt x="2273904" y="0"/>
                </a:lnTo>
                <a:lnTo>
                  <a:pt x="2276712" y="18399"/>
                </a:lnTo>
                <a:cubicBezTo>
                  <a:pt x="2340671" y="330958"/>
                  <a:pt x="2586852" y="577140"/>
                  <a:pt x="2899411" y="641098"/>
                </a:cubicBezTo>
                <a:lnTo>
                  <a:pt x="2917810" y="643906"/>
                </a:lnTo>
                <a:lnTo>
                  <a:pt x="2917810" y="2917811"/>
                </a:lnTo>
                <a:lnTo>
                  <a:pt x="2902997" y="2917436"/>
                </a:lnTo>
                <a:cubicBezTo>
                  <a:pt x="1336143" y="2838012"/>
                  <a:pt x="79799" y="1581668"/>
                  <a:pt x="374" y="14813"/>
                </a:cubicBez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10" name="Рисунок 11"/>
          <p:cNvSpPr>
            <a:spLocks noGrp="1"/>
          </p:cNvSpPr>
          <p:nvPr>
            <p:ph type="pic" sz="quarter" idx="13"/>
          </p:nvPr>
        </p:nvSpPr>
        <p:spPr>
          <a:xfrm>
            <a:off x="9286876" y="6619877"/>
            <a:ext cx="2917810" cy="2917810"/>
          </a:xfrm>
          <a:custGeom>
            <a:avLst/>
            <a:gdLst>
              <a:gd name="connsiteX0" fmla="*/ 643906 w 2917811"/>
              <a:gd name="connsiteY0" fmla="*/ 0 h 2917811"/>
              <a:gd name="connsiteX1" fmla="*/ 2917811 w 2917811"/>
              <a:gd name="connsiteY1" fmla="*/ 0 h 2917811"/>
              <a:gd name="connsiteX2" fmla="*/ 2917436 w 2917811"/>
              <a:gd name="connsiteY2" fmla="*/ 14813 h 2917811"/>
              <a:gd name="connsiteX3" fmla="*/ 14813 w 2917811"/>
              <a:gd name="connsiteY3" fmla="*/ 2917436 h 2917811"/>
              <a:gd name="connsiteX4" fmla="*/ 0 w 2917811"/>
              <a:gd name="connsiteY4" fmla="*/ 2917811 h 2917811"/>
              <a:gd name="connsiteX5" fmla="*/ 0 w 2917811"/>
              <a:gd name="connsiteY5" fmla="*/ 643906 h 2917811"/>
              <a:gd name="connsiteX6" fmla="*/ 18399 w 2917811"/>
              <a:gd name="connsiteY6" fmla="*/ 641098 h 2917811"/>
              <a:gd name="connsiteX7" fmla="*/ 641098 w 2917811"/>
              <a:gd name="connsiteY7" fmla="*/ 18399 h 2917811"/>
              <a:gd name="connsiteX8" fmla="*/ 643906 w 2917811"/>
              <a:gd name="connsiteY8" fmla="*/ 0 h 291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7811" h="2917811">
                <a:moveTo>
                  <a:pt x="643906" y="0"/>
                </a:moveTo>
                <a:lnTo>
                  <a:pt x="2917811" y="0"/>
                </a:lnTo>
                <a:lnTo>
                  <a:pt x="2917436" y="14813"/>
                </a:lnTo>
                <a:cubicBezTo>
                  <a:pt x="2838012" y="1581668"/>
                  <a:pt x="1581668" y="2838012"/>
                  <a:pt x="14813" y="2917436"/>
                </a:cubicBezTo>
                <a:lnTo>
                  <a:pt x="0" y="2917811"/>
                </a:lnTo>
                <a:lnTo>
                  <a:pt x="0" y="643906"/>
                </a:lnTo>
                <a:lnTo>
                  <a:pt x="18399" y="641098"/>
                </a:lnTo>
                <a:cubicBezTo>
                  <a:pt x="330958" y="577140"/>
                  <a:pt x="577139" y="330958"/>
                  <a:pt x="641098" y="18399"/>
                </a:cubicBezTo>
                <a:lnTo>
                  <a:pt x="64390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7" name="TextBox 6"/>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2247330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Picture Placeholder 2"/>
          <p:cNvSpPr>
            <a:spLocks noGrp="1"/>
          </p:cNvSpPr>
          <p:nvPr>
            <p:ph type="pic" sz="quarter" idx="14"/>
          </p:nvPr>
        </p:nvSpPr>
        <p:spPr>
          <a:xfrm>
            <a:off x="0" y="-2"/>
            <a:ext cx="6096000" cy="1028859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Picture Placeholder 2"/>
          <p:cNvSpPr>
            <a:spLocks noGrp="1"/>
          </p:cNvSpPr>
          <p:nvPr>
            <p:ph type="pic" sz="quarter" idx="15"/>
          </p:nvPr>
        </p:nvSpPr>
        <p:spPr>
          <a:xfrm>
            <a:off x="6096000" y="-2"/>
            <a:ext cx="6096000" cy="1028859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8" name="Picture Placeholder 2"/>
          <p:cNvSpPr>
            <a:spLocks noGrp="1"/>
          </p:cNvSpPr>
          <p:nvPr>
            <p:ph type="pic" sz="quarter" idx="16"/>
          </p:nvPr>
        </p:nvSpPr>
        <p:spPr>
          <a:xfrm>
            <a:off x="12192000" y="-2"/>
            <a:ext cx="6096000" cy="1028859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TextBox 8"/>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79421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14" name="Picture Placeholder 2"/>
          <p:cNvSpPr>
            <a:spLocks noGrp="1"/>
          </p:cNvSpPr>
          <p:nvPr>
            <p:ph type="pic" sz="quarter" idx="14"/>
          </p:nvPr>
        </p:nvSpPr>
        <p:spPr>
          <a:xfrm>
            <a:off x="7315201" y="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5"/>
          </p:nvPr>
        </p:nvSpPr>
        <p:spPr>
          <a:xfrm>
            <a:off x="10972801" y="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6"/>
          </p:nvPr>
        </p:nvSpPr>
        <p:spPr>
          <a:xfrm>
            <a:off x="14630400" y="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7"/>
          </p:nvPr>
        </p:nvSpPr>
        <p:spPr>
          <a:xfrm>
            <a:off x="7315201" y="3429528"/>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8" name="Picture Placeholder 2"/>
          <p:cNvSpPr>
            <a:spLocks noGrp="1"/>
          </p:cNvSpPr>
          <p:nvPr>
            <p:ph type="pic" sz="quarter" idx="18"/>
          </p:nvPr>
        </p:nvSpPr>
        <p:spPr>
          <a:xfrm>
            <a:off x="10972801" y="3429528"/>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9" name="Picture Placeholder 2"/>
          <p:cNvSpPr>
            <a:spLocks noGrp="1"/>
          </p:cNvSpPr>
          <p:nvPr>
            <p:ph type="pic" sz="quarter" idx="19"/>
          </p:nvPr>
        </p:nvSpPr>
        <p:spPr>
          <a:xfrm>
            <a:off x="14630400" y="3429528"/>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0" name="Picture Placeholder 2"/>
          <p:cNvSpPr>
            <a:spLocks noGrp="1"/>
          </p:cNvSpPr>
          <p:nvPr>
            <p:ph type="pic" sz="quarter" idx="20"/>
          </p:nvPr>
        </p:nvSpPr>
        <p:spPr>
          <a:xfrm>
            <a:off x="7315201" y="685906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1" name="Picture Placeholder 2"/>
          <p:cNvSpPr>
            <a:spLocks noGrp="1"/>
          </p:cNvSpPr>
          <p:nvPr>
            <p:ph type="pic" sz="quarter" idx="21"/>
          </p:nvPr>
        </p:nvSpPr>
        <p:spPr>
          <a:xfrm>
            <a:off x="10972801" y="685906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2" name="Picture Placeholder 2"/>
          <p:cNvSpPr>
            <a:spLocks noGrp="1"/>
          </p:cNvSpPr>
          <p:nvPr>
            <p:ph type="pic" sz="quarter" idx="22"/>
          </p:nvPr>
        </p:nvSpPr>
        <p:spPr>
          <a:xfrm>
            <a:off x="14630400" y="685906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23"/>
          </p:nvPr>
        </p:nvSpPr>
        <p:spPr>
          <a:xfrm>
            <a:off x="0" y="685906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24"/>
          </p:nvPr>
        </p:nvSpPr>
        <p:spPr>
          <a:xfrm>
            <a:off x="3657600" y="6859060"/>
            <a:ext cx="3657600" cy="342952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TextBox 24"/>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1209800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5144294"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5144294"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10288588"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992831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0_custom layout">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201090" y="1042455"/>
            <a:ext cx="7444500" cy="8192349"/>
          </a:xfrm>
          <a:custGeom>
            <a:avLst/>
            <a:gdLst>
              <a:gd name="T0" fmla="*/ 1020 w 3285"/>
              <a:gd name="T1" fmla="*/ 2099 h 3613"/>
              <a:gd name="T2" fmla="*/ 2153 w 3285"/>
              <a:gd name="T3" fmla="*/ 0 h 3613"/>
              <a:gd name="T4" fmla="*/ 3285 w 3285"/>
              <a:gd name="T5" fmla="*/ 2099 h 3613"/>
              <a:gd name="T6" fmla="*/ 1020 w 3285"/>
              <a:gd name="T7" fmla="*/ 2099 h 3613"/>
              <a:gd name="T8" fmla="*/ 1171 w 3285"/>
              <a:gd name="T9" fmla="*/ 3083 h 3613"/>
              <a:gd name="T10" fmla="*/ 979 w 3285"/>
              <a:gd name="T11" fmla="*/ 3440 h 3613"/>
              <a:gd name="T12" fmla="*/ 786 w 3285"/>
              <a:gd name="T13" fmla="*/ 3083 h 3613"/>
              <a:gd name="T14" fmla="*/ 1171 w 3285"/>
              <a:gd name="T15" fmla="*/ 3083 h 3613"/>
              <a:gd name="T16" fmla="*/ 3254 w 3285"/>
              <a:gd name="T17" fmla="*/ 803 h 3613"/>
              <a:gd name="T18" fmla="*/ 2944 w 3285"/>
              <a:gd name="T19" fmla="*/ 1377 h 3613"/>
              <a:gd name="T20" fmla="*/ 2635 w 3285"/>
              <a:gd name="T21" fmla="*/ 803 h 3613"/>
              <a:gd name="T22" fmla="*/ 3254 w 3285"/>
              <a:gd name="T23" fmla="*/ 803 h 3613"/>
              <a:gd name="T24" fmla="*/ 2315 w 3285"/>
              <a:gd name="T25" fmla="*/ 2140 h 3613"/>
              <a:gd name="T26" fmla="*/ 1522 w 3285"/>
              <a:gd name="T27" fmla="*/ 3613 h 3613"/>
              <a:gd name="T28" fmla="*/ 727 w 3285"/>
              <a:gd name="T29" fmla="*/ 2140 h 3613"/>
              <a:gd name="T30" fmla="*/ 2315 w 3285"/>
              <a:gd name="T31" fmla="*/ 2140 h 3613"/>
              <a:gd name="T32" fmla="*/ 1669 w 3285"/>
              <a:gd name="T33" fmla="*/ 3431 h 3613"/>
              <a:gd name="T34" fmla="*/ 2223 w 3285"/>
              <a:gd name="T35" fmla="*/ 2404 h 3613"/>
              <a:gd name="T36" fmla="*/ 2778 w 3285"/>
              <a:gd name="T37" fmla="*/ 3431 h 3613"/>
              <a:gd name="T38" fmla="*/ 1669 w 3285"/>
              <a:gd name="T39" fmla="*/ 3431 h 3613"/>
              <a:gd name="T40" fmla="*/ 393 w 3285"/>
              <a:gd name="T41" fmla="*/ 3051 h 3613"/>
              <a:gd name="T42" fmla="*/ 782 w 3285"/>
              <a:gd name="T43" fmla="*/ 2329 h 3613"/>
              <a:gd name="T44" fmla="*/ 1171 w 3285"/>
              <a:gd name="T45" fmla="*/ 3051 h 3613"/>
              <a:gd name="T46" fmla="*/ 393 w 3285"/>
              <a:gd name="T47" fmla="*/ 3051 h 3613"/>
              <a:gd name="T48" fmla="*/ 0 w 3285"/>
              <a:gd name="T49" fmla="*/ 2099 h 3613"/>
              <a:gd name="T50" fmla="*/ 490 w 3285"/>
              <a:gd name="T51" fmla="*/ 1192 h 3613"/>
              <a:gd name="T52" fmla="*/ 980 w 3285"/>
              <a:gd name="T53" fmla="*/ 2099 h 3613"/>
              <a:gd name="T54" fmla="*/ 0 w 3285"/>
              <a:gd name="T55" fmla="*/ 2099 h 3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85" h="3613">
                <a:moveTo>
                  <a:pt x="1020" y="2099"/>
                </a:moveTo>
                <a:lnTo>
                  <a:pt x="2153" y="0"/>
                </a:lnTo>
                <a:lnTo>
                  <a:pt x="3285" y="2099"/>
                </a:lnTo>
                <a:lnTo>
                  <a:pt x="1020" y="2099"/>
                </a:lnTo>
                <a:close/>
                <a:moveTo>
                  <a:pt x="1171" y="3083"/>
                </a:moveTo>
                <a:lnTo>
                  <a:pt x="979" y="3440"/>
                </a:lnTo>
                <a:lnTo>
                  <a:pt x="786" y="3083"/>
                </a:lnTo>
                <a:lnTo>
                  <a:pt x="1171" y="3083"/>
                </a:lnTo>
                <a:close/>
                <a:moveTo>
                  <a:pt x="3254" y="803"/>
                </a:moveTo>
                <a:lnTo>
                  <a:pt x="2944" y="1377"/>
                </a:lnTo>
                <a:lnTo>
                  <a:pt x="2635" y="803"/>
                </a:lnTo>
                <a:lnTo>
                  <a:pt x="3254" y="803"/>
                </a:lnTo>
                <a:close/>
                <a:moveTo>
                  <a:pt x="2315" y="2140"/>
                </a:moveTo>
                <a:lnTo>
                  <a:pt x="1522" y="3613"/>
                </a:lnTo>
                <a:lnTo>
                  <a:pt x="727" y="2140"/>
                </a:lnTo>
                <a:lnTo>
                  <a:pt x="2315" y="2140"/>
                </a:lnTo>
                <a:close/>
                <a:moveTo>
                  <a:pt x="1669" y="3431"/>
                </a:moveTo>
                <a:lnTo>
                  <a:pt x="2223" y="2404"/>
                </a:lnTo>
                <a:lnTo>
                  <a:pt x="2778" y="3431"/>
                </a:lnTo>
                <a:lnTo>
                  <a:pt x="1669" y="3431"/>
                </a:lnTo>
                <a:close/>
                <a:moveTo>
                  <a:pt x="393" y="3051"/>
                </a:moveTo>
                <a:lnTo>
                  <a:pt x="782" y="2329"/>
                </a:lnTo>
                <a:lnTo>
                  <a:pt x="1171" y="3051"/>
                </a:lnTo>
                <a:lnTo>
                  <a:pt x="393" y="3051"/>
                </a:lnTo>
                <a:close/>
                <a:moveTo>
                  <a:pt x="0" y="2099"/>
                </a:moveTo>
                <a:lnTo>
                  <a:pt x="490" y="1192"/>
                </a:lnTo>
                <a:lnTo>
                  <a:pt x="980" y="2099"/>
                </a:lnTo>
                <a:lnTo>
                  <a:pt x="0" y="209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531760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1_custom layout">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1285229" y="1431766"/>
            <a:ext cx="7756249" cy="7379733"/>
          </a:xfrm>
          <a:custGeom>
            <a:avLst/>
            <a:gdLst>
              <a:gd name="T0" fmla="*/ 839 w 4117"/>
              <a:gd name="T1" fmla="*/ 3729 h 3919"/>
              <a:gd name="T2" fmla="*/ 2724 w 4117"/>
              <a:gd name="T3" fmla="*/ 626 h 3919"/>
              <a:gd name="T4" fmla="*/ 4117 w 4117"/>
              <a:gd name="T5" fmla="*/ 3456 h 3919"/>
              <a:gd name="T6" fmla="*/ 839 w 4117"/>
              <a:gd name="T7" fmla="*/ 3729 h 3919"/>
              <a:gd name="T8" fmla="*/ 3761 w 4117"/>
              <a:gd name="T9" fmla="*/ 3612 h 3919"/>
              <a:gd name="T10" fmla="*/ 3511 w 4117"/>
              <a:gd name="T11" fmla="*/ 3919 h 3919"/>
              <a:gd name="T12" fmla="*/ 3943 w 4117"/>
              <a:gd name="T13" fmla="*/ 3893 h 3919"/>
              <a:gd name="T14" fmla="*/ 3761 w 4117"/>
              <a:gd name="T15" fmla="*/ 3612 h 3919"/>
              <a:gd name="T16" fmla="*/ 3506 w 4117"/>
              <a:gd name="T17" fmla="*/ 382 h 3919"/>
              <a:gd name="T18" fmla="*/ 3314 w 4117"/>
              <a:gd name="T19" fmla="*/ 617 h 3919"/>
              <a:gd name="T20" fmla="*/ 3645 w 4117"/>
              <a:gd name="T21" fmla="*/ 597 h 3919"/>
              <a:gd name="T22" fmla="*/ 3506 w 4117"/>
              <a:gd name="T23" fmla="*/ 382 h 3919"/>
              <a:gd name="T24" fmla="*/ 1598 w 4117"/>
              <a:gd name="T25" fmla="*/ 1479 h 3919"/>
              <a:gd name="T26" fmla="*/ 1703 w 4117"/>
              <a:gd name="T27" fmla="*/ 1756 h 3919"/>
              <a:gd name="T28" fmla="*/ 1877 w 4117"/>
              <a:gd name="T29" fmla="*/ 1409 h 3919"/>
              <a:gd name="T30" fmla="*/ 1598 w 4117"/>
              <a:gd name="T31" fmla="*/ 1479 h 3919"/>
              <a:gd name="T32" fmla="*/ 2997 w 4117"/>
              <a:gd name="T33" fmla="*/ 1061 h 3919"/>
              <a:gd name="T34" fmla="*/ 2495 w 4117"/>
              <a:gd name="T35" fmla="*/ 34 h 3919"/>
              <a:gd name="T36" fmla="*/ 3474 w 4117"/>
              <a:gd name="T37" fmla="*/ 146 h 3919"/>
              <a:gd name="T38" fmla="*/ 2997 w 4117"/>
              <a:gd name="T39" fmla="*/ 1061 h 3919"/>
              <a:gd name="T40" fmla="*/ 1361 w 4117"/>
              <a:gd name="T41" fmla="*/ 1542 h 3919"/>
              <a:gd name="T42" fmla="*/ 809 w 4117"/>
              <a:gd name="T43" fmla="*/ 2980 h 3919"/>
              <a:gd name="T44" fmla="*/ 14 w 4117"/>
              <a:gd name="T45" fmla="*/ 1881 h 3919"/>
              <a:gd name="T46" fmla="*/ 1361 w 4117"/>
              <a:gd name="T47" fmla="*/ 1542 h 3919"/>
              <a:gd name="T48" fmla="*/ 0 w 4117"/>
              <a:gd name="T49" fmla="*/ 1837 h 3919"/>
              <a:gd name="T50" fmla="*/ 614 w 4117"/>
              <a:gd name="T51" fmla="*/ 0 h 3919"/>
              <a:gd name="T52" fmla="*/ 2201 w 4117"/>
              <a:gd name="T53" fmla="*/ 1283 h 3919"/>
              <a:gd name="T54" fmla="*/ 0 w 4117"/>
              <a:gd name="T55" fmla="*/ 1837 h 3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17" h="3919">
                <a:moveTo>
                  <a:pt x="839" y="3729"/>
                </a:moveTo>
                <a:lnTo>
                  <a:pt x="2724" y="626"/>
                </a:lnTo>
                <a:lnTo>
                  <a:pt x="4117" y="3456"/>
                </a:lnTo>
                <a:lnTo>
                  <a:pt x="839" y="3729"/>
                </a:lnTo>
                <a:close/>
                <a:moveTo>
                  <a:pt x="3761" y="3612"/>
                </a:moveTo>
                <a:lnTo>
                  <a:pt x="3511" y="3919"/>
                </a:lnTo>
                <a:lnTo>
                  <a:pt x="3943" y="3893"/>
                </a:lnTo>
                <a:lnTo>
                  <a:pt x="3761" y="3612"/>
                </a:lnTo>
                <a:close/>
                <a:moveTo>
                  <a:pt x="3506" y="382"/>
                </a:moveTo>
                <a:lnTo>
                  <a:pt x="3314" y="617"/>
                </a:lnTo>
                <a:lnTo>
                  <a:pt x="3645" y="597"/>
                </a:lnTo>
                <a:lnTo>
                  <a:pt x="3506" y="382"/>
                </a:lnTo>
                <a:close/>
                <a:moveTo>
                  <a:pt x="1598" y="1479"/>
                </a:moveTo>
                <a:lnTo>
                  <a:pt x="1703" y="1756"/>
                </a:lnTo>
                <a:lnTo>
                  <a:pt x="1877" y="1409"/>
                </a:lnTo>
                <a:lnTo>
                  <a:pt x="1598" y="1479"/>
                </a:lnTo>
                <a:close/>
                <a:moveTo>
                  <a:pt x="2997" y="1061"/>
                </a:moveTo>
                <a:lnTo>
                  <a:pt x="2495" y="34"/>
                </a:lnTo>
                <a:lnTo>
                  <a:pt x="3474" y="146"/>
                </a:lnTo>
                <a:lnTo>
                  <a:pt x="2997" y="1061"/>
                </a:lnTo>
                <a:close/>
                <a:moveTo>
                  <a:pt x="1361" y="1542"/>
                </a:moveTo>
                <a:lnTo>
                  <a:pt x="809" y="2980"/>
                </a:lnTo>
                <a:lnTo>
                  <a:pt x="14" y="1881"/>
                </a:lnTo>
                <a:lnTo>
                  <a:pt x="1361" y="1542"/>
                </a:lnTo>
                <a:close/>
                <a:moveTo>
                  <a:pt x="0" y="1837"/>
                </a:moveTo>
                <a:lnTo>
                  <a:pt x="614" y="0"/>
                </a:lnTo>
                <a:lnTo>
                  <a:pt x="2201" y="1283"/>
                </a:lnTo>
                <a:lnTo>
                  <a:pt x="0" y="183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06168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2_custom layout">
    <p:spTree>
      <p:nvGrpSpPr>
        <p:cNvPr id="1" name=""/>
        <p:cNvGrpSpPr/>
        <p:nvPr/>
      </p:nvGrpSpPr>
      <p:grpSpPr>
        <a:xfrm>
          <a:off x="0" y="0"/>
          <a:ext cx="0" cy="0"/>
          <a:chOff x="0" y="0"/>
          <a:chExt cx="0" cy="0"/>
        </a:xfrm>
      </p:grpSpPr>
      <p:sp>
        <p:nvSpPr>
          <p:cNvPr id="7" name="Рисунок 2"/>
          <p:cNvSpPr>
            <a:spLocks noGrp="1"/>
          </p:cNvSpPr>
          <p:nvPr>
            <p:ph type="pic" sz="quarter" idx="11"/>
          </p:nvPr>
        </p:nvSpPr>
        <p:spPr>
          <a:xfrm>
            <a:off x="8661045" y="1175840"/>
            <a:ext cx="7880385" cy="7936911"/>
          </a:xfrm>
          <a:custGeom>
            <a:avLst/>
            <a:gdLst>
              <a:gd name="connsiteX0" fmla="*/ 3940192 w 7880385"/>
              <a:gd name="connsiteY0" fmla="*/ 2282867 h 7936911"/>
              <a:gd name="connsiteX1" fmla="*/ 2254604 w 7880385"/>
              <a:gd name="connsiteY1" fmla="*/ 3968455 h 7936911"/>
              <a:gd name="connsiteX2" fmla="*/ 3940192 w 7880385"/>
              <a:gd name="connsiteY2" fmla="*/ 5654043 h 7936911"/>
              <a:gd name="connsiteX3" fmla="*/ 5625780 w 7880385"/>
              <a:gd name="connsiteY3" fmla="*/ 3968455 h 7936911"/>
              <a:gd name="connsiteX4" fmla="*/ 3940192 w 7880385"/>
              <a:gd name="connsiteY4" fmla="*/ 2282867 h 7936911"/>
              <a:gd name="connsiteX5" fmla="*/ 3939062 w 7880385"/>
              <a:gd name="connsiteY5" fmla="*/ 0 h 7936911"/>
              <a:gd name="connsiteX6" fmla="*/ 4142456 w 7880385"/>
              <a:gd name="connsiteY6" fmla="*/ 4528 h 7936911"/>
              <a:gd name="connsiteX7" fmla="*/ 4343590 w 7880385"/>
              <a:gd name="connsiteY7" fmla="*/ 20374 h 7936911"/>
              <a:gd name="connsiteX8" fmla="*/ 4540204 w 7880385"/>
              <a:gd name="connsiteY8" fmla="*/ 45276 h 7936911"/>
              <a:gd name="connsiteX9" fmla="*/ 4734558 w 7880385"/>
              <a:gd name="connsiteY9" fmla="*/ 81497 h 7936911"/>
              <a:gd name="connsiteX10" fmla="*/ 4924394 w 7880385"/>
              <a:gd name="connsiteY10" fmla="*/ 126773 h 7936911"/>
              <a:gd name="connsiteX11" fmla="*/ 5111968 w 7880385"/>
              <a:gd name="connsiteY11" fmla="*/ 178841 h 7936911"/>
              <a:gd name="connsiteX12" fmla="*/ 5295022 w 7880385"/>
              <a:gd name="connsiteY12" fmla="*/ 239964 h 7936911"/>
              <a:gd name="connsiteX13" fmla="*/ 5473556 w 7880385"/>
              <a:gd name="connsiteY13" fmla="*/ 312406 h 7936911"/>
              <a:gd name="connsiteX14" fmla="*/ 5649832 w 7880385"/>
              <a:gd name="connsiteY14" fmla="*/ 391639 h 7936911"/>
              <a:gd name="connsiteX15" fmla="*/ 5819326 w 7880385"/>
              <a:gd name="connsiteY15" fmla="*/ 479927 h 7936911"/>
              <a:gd name="connsiteX16" fmla="*/ 5984302 w 7880385"/>
              <a:gd name="connsiteY16" fmla="*/ 575007 h 7936911"/>
              <a:gd name="connsiteX17" fmla="*/ 6142497 w 7880385"/>
              <a:gd name="connsiteY17" fmla="*/ 679143 h 7936911"/>
              <a:gd name="connsiteX18" fmla="*/ 6298432 w 7880385"/>
              <a:gd name="connsiteY18" fmla="*/ 787805 h 7936911"/>
              <a:gd name="connsiteX19" fmla="*/ 6447588 w 7880385"/>
              <a:gd name="connsiteY19" fmla="*/ 907787 h 7936911"/>
              <a:gd name="connsiteX20" fmla="*/ 6589964 w 7880385"/>
              <a:gd name="connsiteY20" fmla="*/ 1030033 h 7936911"/>
              <a:gd name="connsiteX21" fmla="*/ 6727820 w 7880385"/>
              <a:gd name="connsiteY21" fmla="*/ 1163598 h 7936911"/>
              <a:gd name="connsiteX22" fmla="*/ 6856636 w 7880385"/>
              <a:gd name="connsiteY22" fmla="*/ 1301690 h 7936911"/>
              <a:gd name="connsiteX23" fmla="*/ 6980932 w 7880385"/>
              <a:gd name="connsiteY23" fmla="*/ 1446574 h 7936911"/>
              <a:gd name="connsiteX24" fmla="*/ 7098448 w 7880385"/>
              <a:gd name="connsiteY24" fmla="*/ 1593721 h 7936911"/>
              <a:gd name="connsiteX25" fmla="*/ 7206925 w 7880385"/>
              <a:gd name="connsiteY25" fmla="*/ 1749924 h 7936911"/>
              <a:gd name="connsiteX26" fmla="*/ 7310882 w 7880385"/>
              <a:gd name="connsiteY26" fmla="*/ 1910654 h 7936911"/>
              <a:gd name="connsiteX27" fmla="*/ 7405799 w 7880385"/>
              <a:gd name="connsiteY27" fmla="*/ 2078176 h 7936911"/>
              <a:gd name="connsiteX28" fmla="*/ 7491676 w 7880385"/>
              <a:gd name="connsiteY28" fmla="*/ 2250226 h 7936911"/>
              <a:gd name="connsiteX29" fmla="*/ 7570774 w 7880385"/>
              <a:gd name="connsiteY29" fmla="*/ 2424539 h 7936911"/>
              <a:gd name="connsiteX30" fmla="*/ 7643092 w 7880385"/>
              <a:gd name="connsiteY30" fmla="*/ 2603379 h 7936911"/>
              <a:gd name="connsiteX31" fmla="*/ 7704110 w 7880385"/>
              <a:gd name="connsiteY31" fmla="*/ 2786748 h 7936911"/>
              <a:gd name="connsiteX32" fmla="*/ 7758348 w 7880385"/>
              <a:gd name="connsiteY32" fmla="*/ 2976908 h 7936911"/>
              <a:gd name="connsiteX33" fmla="*/ 7801288 w 7880385"/>
              <a:gd name="connsiteY33" fmla="*/ 3167068 h 7936911"/>
              <a:gd name="connsiteX34" fmla="*/ 7835186 w 7880385"/>
              <a:gd name="connsiteY34" fmla="*/ 3364019 h 7936911"/>
              <a:gd name="connsiteX35" fmla="*/ 7860046 w 7880385"/>
              <a:gd name="connsiteY35" fmla="*/ 3560970 h 7936911"/>
              <a:gd name="connsiteX36" fmla="*/ 7875865 w 7880385"/>
              <a:gd name="connsiteY36" fmla="*/ 3762449 h 7936911"/>
              <a:gd name="connsiteX37" fmla="*/ 7880385 w 7880385"/>
              <a:gd name="connsiteY37" fmla="*/ 3970719 h 7936911"/>
              <a:gd name="connsiteX38" fmla="*/ 7875865 w 7880385"/>
              <a:gd name="connsiteY38" fmla="*/ 4174462 h 7936911"/>
              <a:gd name="connsiteX39" fmla="*/ 7860046 w 7880385"/>
              <a:gd name="connsiteY39" fmla="*/ 4375941 h 7936911"/>
              <a:gd name="connsiteX40" fmla="*/ 7835186 w 7880385"/>
              <a:gd name="connsiteY40" fmla="*/ 4572892 h 7936911"/>
              <a:gd name="connsiteX41" fmla="*/ 7801288 w 7880385"/>
              <a:gd name="connsiteY41" fmla="*/ 4769844 h 7936911"/>
              <a:gd name="connsiteX42" fmla="*/ 7758348 w 7880385"/>
              <a:gd name="connsiteY42" fmla="*/ 4960004 h 7936911"/>
              <a:gd name="connsiteX43" fmla="*/ 7704110 w 7880385"/>
              <a:gd name="connsiteY43" fmla="*/ 5150164 h 7936911"/>
              <a:gd name="connsiteX44" fmla="*/ 7643092 w 7880385"/>
              <a:gd name="connsiteY44" fmla="*/ 5333532 h 7936911"/>
              <a:gd name="connsiteX45" fmla="*/ 7570774 w 7880385"/>
              <a:gd name="connsiteY45" fmla="*/ 5512373 h 7936911"/>
              <a:gd name="connsiteX46" fmla="*/ 7491676 w 7880385"/>
              <a:gd name="connsiteY46" fmla="*/ 5686686 h 7936911"/>
              <a:gd name="connsiteX47" fmla="*/ 7405799 w 7880385"/>
              <a:gd name="connsiteY47" fmla="*/ 5858735 h 7936911"/>
              <a:gd name="connsiteX48" fmla="*/ 7310882 w 7880385"/>
              <a:gd name="connsiteY48" fmla="*/ 6026257 h 7936911"/>
              <a:gd name="connsiteX49" fmla="*/ 7206925 w 7880385"/>
              <a:gd name="connsiteY49" fmla="*/ 6186988 h 7936911"/>
              <a:gd name="connsiteX50" fmla="*/ 7098448 w 7880385"/>
              <a:gd name="connsiteY50" fmla="*/ 6343190 h 7936911"/>
              <a:gd name="connsiteX51" fmla="*/ 6980932 w 7880385"/>
              <a:gd name="connsiteY51" fmla="*/ 6490338 h 7936911"/>
              <a:gd name="connsiteX52" fmla="*/ 6856636 w 7880385"/>
              <a:gd name="connsiteY52" fmla="*/ 6635222 h 7936911"/>
              <a:gd name="connsiteX53" fmla="*/ 6727820 w 7880385"/>
              <a:gd name="connsiteY53" fmla="*/ 6773314 h 7936911"/>
              <a:gd name="connsiteX54" fmla="*/ 6589964 w 7880385"/>
              <a:gd name="connsiteY54" fmla="*/ 6906879 h 7936911"/>
              <a:gd name="connsiteX55" fmla="*/ 6447588 w 7880385"/>
              <a:gd name="connsiteY55" fmla="*/ 7029124 h 7936911"/>
              <a:gd name="connsiteX56" fmla="*/ 6298432 w 7880385"/>
              <a:gd name="connsiteY56" fmla="*/ 7149106 h 7936911"/>
              <a:gd name="connsiteX57" fmla="*/ 6142497 w 7880385"/>
              <a:gd name="connsiteY57" fmla="*/ 7257768 h 7936911"/>
              <a:gd name="connsiteX58" fmla="*/ 5984302 w 7880385"/>
              <a:gd name="connsiteY58" fmla="*/ 7361904 h 7936911"/>
              <a:gd name="connsiteX59" fmla="*/ 5819326 w 7880385"/>
              <a:gd name="connsiteY59" fmla="*/ 7456984 h 7936911"/>
              <a:gd name="connsiteX60" fmla="*/ 5649832 w 7880385"/>
              <a:gd name="connsiteY60" fmla="*/ 7545272 h 7936911"/>
              <a:gd name="connsiteX61" fmla="*/ 5473556 w 7880385"/>
              <a:gd name="connsiteY61" fmla="*/ 7624506 h 7936911"/>
              <a:gd name="connsiteX62" fmla="*/ 5295022 w 7880385"/>
              <a:gd name="connsiteY62" fmla="*/ 7696948 h 7936911"/>
              <a:gd name="connsiteX63" fmla="*/ 5111968 w 7880385"/>
              <a:gd name="connsiteY63" fmla="*/ 7758070 h 7936911"/>
              <a:gd name="connsiteX64" fmla="*/ 4924394 w 7880385"/>
              <a:gd name="connsiteY64" fmla="*/ 7810138 h 7936911"/>
              <a:gd name="connsiteX65" fmla="*/ 4734558 w 7880385"/>
              <a:gd name="connsiteY65" fmla="*/ 7855414 h 7936911"/>
              <a:gd name="connsiteX66" fmla="*/ 4540204 w 7880385"/>
              <a:gd name="connsiteY66" fmla="*/ 7891635 h 7936911"/>
              <a:gd name="connsiteX67" fmla="*/ 4343590 w 7880385"/>
              <a:gd name="connsiteY67" fmla="*/ 7916536 h 7936911"/>
              <a:gd name="connsiteX68" fmla="*/ 4142456 w 7880385"/>
              <a:gd name="connsiteY68" fmla="*/ 7932384 h 7936911"/>
              <a:gd name="connsiteX69" fmla="*/ 3939062 w 7880385"/>
              <a:gd name="connsiteY69" fmla="*/ 7936911 h 7936911"/>
              <a:gd name="connsiteX70" fmla="*/ 3737928 w 7880385"/>
              <a:gd name="connsiteY70" fmla="*/ 7932384 h 7936911"/>
              <a:gd name="connsiteX71" fmla="*/ 3536794 w 7880385"/>
              <a:gd name="connsiteY71" fmla="*/ 7916536 h 7936911"/>
              <a:gd name="connsiteX72" fmla="*/ 3340180 w 7880385"/>
              <a:gd name="connsiteY72" fmla="*/ 7891635 h 7936911"/>
              <a:gd name="connsiteX73" fmla="*/ 3145826 w 7880385"/>
              <a:gd name="connsiteY73" fmla="*/ 7855414 h 7936911"/>
              <a:gd name="connsiteX74" fmla="*/ 2953731 w 7880385"/>
              <a:gd name="connsiteY74" fmla="*/ 7810138 h 7936911"/>
              <a:gd name="connsiteX75" fmla="*/ 2768417 w 7880385"/>
              <a:gd name="connsiteY75" fmla="*/ 7758070 h 7936911"/>
              <a:gd name="connsiteX76" fmla="*/ 2583103 w 7880385"/>
              <a:gd name="connsiteY76" fmla="*/ 7696948 h 7936911"/>
              <a:gd name="connsiteX77" fmla="*/ 2406828 w 7880385"/>
              <a:gd name="connsiteY77" fmla="*/ 7624506 h 7936911"/>
              <a:gd name="connsiteX78" fmla="*/ 2230553 w 7880385"/>
              <a:gd name="connsiteY78" fmla="*/ 7545272 h 7936911"/>
              <a:gd name="connsiteX79" fmla="*/ 2061058 w 7880385"/>
              <a:gd name="connsiteY79" fmla="*/ 7456984 h 7936911"/>
              <a:gd name="connsiteX80" fmla="*/ 1896083 w 7880385"/>
              <a:gd name="connsiteY80" fmla="*/ 7361904 h 7936911"/>
              <a:gd name="connsiteX81" fmla="*/ 1737888 w 7880385"/>
              <a:gd name="connsiteY81" fmla="*/ 7257768 h 7936911"/>
              <a:gd name="connsiteX82" fmla="*/ 1581953 w 7880385"/>
              <a:gd name="connsiteY82" fmla="*/ 7149106 h 7936911"/>
              <a:gd name="connsiteX83" fmla="*/ 1432797 w 7880385"/>
              <a:gd name="connsiteY83" fmla="*/ 7029124 h 7936911"/>
              <a:gd name="connsiteX84" fmla="*/ 1288161 w 7880385"/>
              <a:gd name="connsiteY84" fmla="*/ 6906879 h 7936911"/>
              <a:gd name="connsiteX85" fmla="*/ 1152565 w 7880385"/>
              <a:gd name="connsiteY85" fmla="*/ 6773314 h 7936911"/>
              <a:gd name="connsiteX86" fmla="*/ 1023749 w 7880385"/>
              <a:gd name="connsiteY86" fmla="*/ 6635222 h 7936911"/>
              <a:gd name="connsiteX87" fmla="*/ 897193 w 7880385"/>
              <a:gd name="connsiteY87" fmla="*/ 6490338 h 7936911"/>
              <a:gd name="connsiteX88" fmla="*/ 781937 w 7880385"/>
              <a:gd name="connsiteY88" fmla="*/ 6343190 h 7936911"/>
              <a:gd name="connsiteX89" fmla="*/ 673460 w 7880385"/>
              <a:gd name="connsiteY89" fmla="*/ 6186988 h 7936911"/>
              <a:gd name="connsiteX90" fmla="*/ 569503 w 7880385"/>
              <a:gd name="connsiteY90" fmla="*/ 6026257 h 7936911"/>
              <a:gd name="connsiteX91" fmla="*/ 474586 w 7880385"/>
              <a:gd name="connsiteY91" fmla="*/ 5858735 h 7936911"/>
              <a:gd name="connsiteX92" fmla="*/ 388708 w 7880385"/>
              <a:gd name="connsiteY92" fmla="*/ 5686686 h 7936911"/>
              <a:gd name="connsiteX93" fmla="*/ 307351 w 7880385"/>
              <a:gd name="connsiteY93" fmla="*/ 5512373 h 7936911"/>
              <a:gd name="connsiteX94" fmla="*/ 237293 w 7880385"/>
              <a:gd name="connsiteY94" fmla="*/ 5333532 h 7936911"/>
              <a:gd name="connsiteX95" fmla="*/ 176275 w 7880385"/>
              <a:gd name="connsiteY95" fmla="*/ 5150164 h 7936911"/>
              <a:gd name="connsiteX96" fmla="*/ 122036 w 7880385"/>
              <a:gd name="connsiteY96" fmla="*/ 4960004 h 7936911"/>
              <a:gd name="connsiteX97" fmla="*/ 79098 w 7880385"/>
              <a:gd name="connsiteY97" fmla="*/ 4769844 h 7936911"/>
              <a:gd name="connsiteX98" fmla="*/ 45199 w 7880385"/>
              <a:gd name="connsiteY98" fmla="*/ 4572892 h 7936911"/>
              <a:gd name="connsiteX99" fmla="*/ 20339 w 7880385"/>
              <a:gd name="connsiteY99" fmla="*/ 4375941 h 7936911"/>
              <a:gd name="connsiteX100" fmla="*/ 4520 w 7880385"/>
              <a:gd name="connsiteY100" fmla="*/ 4174462 h 7936911"/>
              <a:gd name="connsiteX101" fmla="*/ 0 w 7880385"/>
              <a:gd name="connsiteY101" fmla="*/ 3970719 h 7936911"/>
              <a:gd name="connsiteX102" fmla="*/ 4520 w 7880385"/>
              <a:gd name="connsiteY102" fmla="*/ 3762449 h 7936911"/>
              <a:gd name="connsiteX103" fmla="*/ 20339 w 7880385"/>
              <a:gd name="connsiteY103" fmla="*/ 3560970 h 7936911"/>
              <a:gd name="connsiteX104" fmla="*/ 45199 w 7880385"/>
              <a:gd name="connsiteY104" fmla="*/ 3364019 h 7936911"/>
              <a:gd name="connsiteX105" fmla="*/ 79098 w 7880385"/>
              <a:gd name="connsiteY105" fmla="*/ 3167068 h 7936911"/>
              <a:gd name="connsiteX106" fmla="*/ 122036 w 7880385"/>
              <a:gd name="connsiteY106" fmla="*/ 2976908 h 7936911"/>
              <a:gd name="connsiteX107" fmla="*/ 176275 w 7880385"/>
              <a:gd name="connsiteY107" fmla="*/ 2786748 h 7936911"/>
              <a:gd name="connsiteX108" fmla="*/ 237293 w 7880385"/>
              <a:gd name="connsiteY108" fmla="*/ 2603379 h 7936911"/>
              <a:gd name="connsiteX109" fmla="*/ 307351 w 7880385"/>
              <a:gd name="connsiteY109" fmla="*/ 2424539 h 7936911"/>
              <a:gd name="connsiteX110" fmla="*/ 388708 w 7880385"/>
              <a:gd name="connsiteY110" fmla="*/ 2250226 h 7936911"/>
              <a:gd name="connsiteX111" fmla="*/ 474586 w 7880385"/>
              <a:gd name="connsiteY111" fmla="*/ 2078176 h 7936911"/>
              <a:gd name="connsiteX112" fmla="*/ 569503 w 7880385"/>
              <a:gd name="connsiteY112" fmla="*/ 1910654 h 7936911"/>
              <a:gd name="connsiteX113" fmla="*/ 673460 w 7880385"/>
              <a:gd name="connsiteY113" fmla="*/ 1749924 h 7936911"/>
              <a:gd name="connsiteX114" fmla="*/ 781937 w 7880385"/>
              <a:gd name="connsiteY114" fmla="*/ 1593721 h 7936911"/>
              <a:gd name="connsiteX115" fmla="*/ 897193 w 7880385"/>
              <a:gd name="connsiteY115" fmla="*/ 1446574 h 7936911"/>
              <a:gd name="connsiteX116" fmla="*/ 1023749 w 7880385"/>
              <a:gd name="connsiteY116" fmla="*/ 1301690 h 7936911"/>
              <a:gd name="connsiteX117" fmla="*/ 1152565 w 7880385"/>
              <a:gd name="connsiteY117" fmla="*/ 1163598 h 7936911"/>
              <a:gd name="connsiteX118" fmla="*/ 1288161 w 7880385"/>
              <a:gd name="connsiteY118" fmla="*/ 1030033 h 7936911"/>
              <a:gd name="connsiteX119" fmla="*/ 1432797 w 7880385"/>
              <a:gd name="connsiteY119" fmla="*/ 907787 h 7936911"/>
              <a:gd name="connsiteX120" fmla="*/ 1581953 w 7880385"/>
              <a:gd name="connsiteY120" fmla="*/ 787805 h 7936911"/>
              <a:gd name="connsiteX121" fmla="*/ 1737888 w 7880385"/>
              <a:gd name="connsiteY121" fmla="*/ 679143 h 7936911"/>
              <a:gd name="connsiteX122" fmla="*/ 1896083 w 7880385"/>
              <a:gd name="connsiteY122" fmla="*/ 575007 h 7936911"/>
              <a:gd name="connsiteX123" fmla="*/ 2061058 w 7880385"/>
              <a:gd name="connsiteY123" fmla="*/ 479927 h 7936911"/>
              <a:gd name="connsiteX124" fmla="*/ 2230553 w 7880385"/>
              <a:gd name="connsiteY124" fmla="*/ 391639 h 7936911"/>
              <a:gd name="connsiteX125" fmla="*/ 2406828 w 7880385"/>
              <a:gd name="connsiteY125" fmla="*/ 312406 h 7936911"/>
              <a:gd name="connsiteX126" fmla="*/ 2583103 w 7880385"/>
              <a:gd name="connsiteY126" fmla="*/ 239964 h 7936911"/>
              <a:gd name="connsiteX127" fmla="*/ 2768417 w 7880385"/>
              <a:gd name="connsiteY127" fmla="*/ 178841 h 7936911"/>
              <a:gd name="connsiteX128" fmla="*/ 2953731 w 7880385"/>
              <a:gd name="connsiteY128" fmla="*/ 126773 h 7936911"/>
              <a:gd name="connsiteX129" fmla="*/ 3145826 w 7880385"/>
              <a:gd name="connsiteY129" fmla="*/ 81497 h 7936911"/>
              <a:gd name="connsiteX130" fmla="*/ 3340180 w 7880385"/>
              <a:gd name="connsiteY130" fmla="*/ 45276 h 7936911"/>
              <a:gd name="connsiteX131" fmla="*/ 3536794 w 7880385"/>
              <a:gd name="connsiteY131" fmla="*/ 20374 h 7936911"/>
              <a:gd name="connsiteX132" fmla="*/ 3737928 w 7880385"/>
              <a:gd name="connsiteY132" fmla="*/ 4528 h 793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7880385" h="7936911">
                <a:moveTo>
                  <a:pt x="3940192" y="2282867"/>
                </a:moveTo>
                <a:cubicBezTo>
                  <a:pt x="3009267" y="2282867"/>
                  <a:pt x="2254604" y="3037530"/>
                  <a:pt x="2254604" y="3968455"/>
                </a:cubicBezTo>
                <a:cubicBezTo>
                  <a:pt x="2254604" y="4899380"/>
                  <a:pt x="3009267" y="5654043"/>
                  <a:pt x="3940192" y="5654043"/>
                </a:cubicBezTo>
                <a:cubicBezTo>
                  <a:pt x="4871117" y="5654043"/>
                  <a:pt x="5625780" y="4899380"/>
                  <a:pt x="5625780" y="3968455"/>
                </a:cubicBezTo>
                <a:cubicBezTo>
                  <a:pt x="5625780" y="3037530"/>
                  <a:pt x="4871117" y="2282867"/>
                  <a:pt x="3940192" y="2282867"/>
                </a:cubicBezTo>
                <a:close/>
                <a:moveTo>
                  <a:pt x="3939062" y="0"/>
                </a:moveTo>
                <a:lnTo>
                  <a:pt x="4142456" y="4528"/>
                </a:lnTo>
                <a:lnTo>
                  <a:pt x="4343590" y="20374"/>
                </a:lnTo>
                <a:lnTo>
                  <a:pt x="4540204" y="45276"/>
                </a:lnTo>
                <a:lnTo>
                  <a:pt x="4734558" y="81497"/>
                </a:lnTo>
                <a:lnTo>
                  <a:pt x="4924394" y="126773"/>
                </a:lnTo>
                <a:lnTo>
                  <a:pt x="5111968" y="178841"/>
                </a:lnTo>
                <a:lnTo>
                  <a:pt x="5295022" y="239964"/>
                </a:lnTo>
                <a:lnTo>
                  <a:pt x="5473556" y="312406"/>
                </a:lnTo>
                <a:lnTo>
                  <a:pt x="5649832" y="391639"/>
                </a:lnTo>
                <a:lnTo>
                  <a:pt x="5819326" y="479927"/>
                </a:lnTo>
                <a:lnTo>
                  <a:pt x="5984302" y="575007"/>
                </a:lnTo>
                <a:lnTo>
                  <a:pt x="6142497" y="679143"/>
                </a:lnTo>
                <a:lnTo>
                  <a:pt x="6298432" y="787805"/>
                </a:lnTo>
                <a:lnTo>
                  <a:pt x="6447588" y="907787"/>
                </a:lnTo>
                <a:lnTo>
                  <a:pt x="6589964" y="1030033"/>
                </a:lnTo>
                <a:lnTo>
                  <a:pt x="6727820" y="1163598"/>
                </a:lnTo>
                <a:lnTo>
                  <a:pt x="6856636" y="1301690"/>
                </a:lnTo>
                <a:lnTo>
                  <a:pt x="6980932" y="1446574"/>
                </a:lnTo>
                <a:lnTo>
                  <a:pt x="7098448" y="1593721"/>
                </a:lnTo>
                <a:lnTo>
                  <a:pt x="7206925" y="1749924"/>
                </a:lnTo>
                <a:lnTo>
                  <a:pt x="7310882" y="1910654"/>
                </a:lnTo>
                <a:lnTo>
                  <a:pt x="7405799" y="2078176"/>
                </a:lnTo>
                <a:lnTo>
                  <a:pt x="7491676" y="2250226"/>
                </a:lnTo>
                <a:lnTo>
                  <a:pt x="7570774" y="2424539"/>
                </a:lnTo>
                <a:lnTo>
                  <a:pt x="7643092" y="2603379"/>
                </a:lnTo>
                <a:lnTo>
                  <a:pt x="7704110" y="2786748"/>
                </a:lnTo>
                <a:lnTo>
                  <a:pt x="7758348" y="2976908"/>
                </a:lnTo>
                <a:lnTo>
                  <a:pt x="7801288" y="3167068"/>
                </a:lnTo>
                <a:lnTo>
                  <a:pt x="7835186" y="3364019"/>
                </a:lnTo>
                <a:lnTo>
                  <a:pt x="7860046" y="3560970"/>
                </a:lnTo>
                <a:lnTo>
                  <a:pt x="7875865" y="3762449"/>
                </a:lnTo>
                <a:lnTo>
                  <a:pt x="7880385" y="3970719"/>
                </a:lnTo>
                <a:lnTo>
                  <a:pt x="7875865" y="4174462"/>
                </a:lnTo>
                <a:lnTo>
                  <a:pt x="7860046" y="4375941"/>
                </a:lnTo>
                <a:lnTo>
                  <a:pt x="7835186" y="4572892"/>
                </a:lnTo>
                <a:lnTo>
                  <a:pt x="7801288" y="4769844"/>
                </a:lnTo>
                <a:lnTo>
                  <a:pt x="7758348" y="4960004"/>
                </a:lnTo>
                <a:lnTo>
                  <a:pt x="7704110" y="5150164"/>
                </a:lnTo>
                <a:lnTo>
                  <a:pt x="7643092" y="5333532"/>
                </a:lnTo>
                <a:lnTo>
                  <a:pt x="7570774" y="5512373"/>
                </a:lnTo>
                <a:lnTo>
                  <a:pt x="7491676" y="5686686"/>
                </a:lnTo>
                <a:lnTo>
                  <a:pt x="7405799" y="5858735"/>
                </a:lnTo>
                <a:lnTo>
                  <a:pt x="7310882" y="6026257"/>
                </a:lnTo>
                <a:lnTo>
                  <a:pt x="7206925" y="6186988"/>
                </a:lnTo>
                <a:lnTo>
                  <a:pt x="7098448" y="6343190"/>
                </a:lnTo>
                <a:lnTo>
                  <a:pt x="6980932" y="6490338"/>
                </a:lnTo>
                <a:lnTo>
                  <a:pt x="6856636" y="6635222"/>
                </a:lnTo>
                <a:lnTo>
                  <a:pt x="6727820" y="6773314"/>
                </a:lnTo>
                <a:lnTo>
                  <a:pt x="6589964" y="6906879"/>
                </a:lnTo>
                <a:lnTo>
                  <a:pt x="6447588" y="7029124"/>
                </a:lnTo>
                <a:lnTo>
                  <a:pt x="6298432" y="7149106"/>
                </a:lnTo>
                <a:lnTo>
                  <a:pt x="6142497" y="7257768"/>
                </a:lnTo>
                <a:lnTo>
                  <a:pt x="5984302" y="7361904"/>
                </a:lnTo>
                <a:lnTo>
                  <a:pt x="5819326" y="7456984"/>
                </a:lnTo>
                <a:lnTo>
                  <a:pt x="5649832" y="7545272"/>
                </a:lnTo>
                <a:lnTo>
                  <a:pt x="5473556" y="7624506"/>
                </a:lnTo>
                <a:lnTo>
                  <a:pt x="5295022" y="7696948"/>
                </a:lnTo>
                <a:lnTo>
                  <a:pt x="5111968" y="7758070"/>
                </a:lnTo>
                <a:lnTo>
                  <a:pt x="4924394" y="7810138"/>
                </a:lnTo>
                <a:lnTo>
                  <a:pt x="4734558" y="7855414"/>
                </a:lnTo>
                <a:lnTo>
                  <a:pt x="4540204" y="7891635"/>
                </a:lnTo>
                <a:lnTo>
                  <a:pt x="4343590" y="7916536"/>
                </a:lnTo>
                <a:lnTo>
                  <a:pt x="4142456" y="7932384"/>
                </a:lnTo>
                <a:lnTo>
                  <a:pt x="3939062" y="7936911"/>
                </a:lnTo>
                <a:lnTo>
                  <a:pt x="3737928" y="7932384"/>
                </a:lnTo>
                <a:lnTo>
                  <a:pt x="3536794" y="7916536"/>
                </a:lnTo>
                <a:lnTo>
                  <a:pt x="3340180" y="7891635"/>
                </a:lnTo>
                <a:lnTo>
                  <a:pt x="3145826" y="7855414"/>
                </a:lnTo>
                <a:lnTo>
                  <a:pt x="2953731" y="7810138"/>
                </a:lnTo>
                <a:lnTo>
                  <a:pt x="2768417" y="7758070"/>
                </a:lnTo>
                <a:lnTo>
                  <a:pt x="2583103" y="7696948"/>
                </a:lnTo>
                <a:lnTo>
                  <a:pt x="2406828" y="7624506"/>
                </a:lnTo>
                <a:lnTo>
                  <a:pt x="2230553" y="7545272"/>
                </a:lnTo>
                <a:lnTo>
                  <a:pt x="2061058" y="7456984"/>
                </a:lnTo>
                <a:lnTo>
                  <a:pt x="1896083" y="7361904"/>
                </a:lnTo>
                <a:lnTo>
                  <a:pt x="1737888" y="7257768"/>
                </a:lnTo>
                <a:lnTo>
                  <a:pt x="1581953" y="7149106"/>
                </a:lnTo>
                <a:lnTo>
                  <a:pt x="1432797" y="7029124"/>
                </a:lnTo>
                <a:lnTo>
                  <a:pt x="1288161" y="6906879"/>
                </a:lnTo>
                <a:lnTo>
                  <a:pt x="1152565" y="6773314"/>
                </a:lnTo>
                <a:lnTo>
                  <a:pt x="1023749" y="6635222"/>
                </a:lnTo>
                <a:lnTo>
                  <a:pt x="897193" y="6490338"/>
                </a:lnTo>
                <a:lnTo>
                  <a:pt x="781937" y="6343190"/>
                </a:lnTo>
                <a:lnTo>
                  <a:pt x="673460" y="6186988"/>
                </a:lnTo>
                <a:lnTo>
                  <a:pt x="569503" y="6026257"/>
                </a:lnTo>
                <a:lnTo>
                  <a:pt x="474586" y="5858735"/>
                </a:lnTo>
                <a:lnTo>
                  <a:pt x="388708" y="5686686"/>
                </a:lnTo>
                <a:lnTo>
                  <a:pt x="307351" y="5512373"/>
                </a:lnTo>
                <a:lnTo>
                  <a:pt x="237293" y="5333532"/>
                </a:lnTo>
                <a:lnTo>
                  <a:pt x="176275" y="5150164"/>
                </a:lnTo>
                <a:lnTo>
                  <a:pt x="122036" y="4960004"/>
                </a:lnTo>
                <a:lnTo>
                  <a:pt x="79098" y="4769844"/>
                </a:lnTo>
                <a:lnTo>
                  <a:pt x="45199" y="4572892"/>
                </a:lnTo>
                <a:lnTo>
                  <a:pt x="20339" y="4375941"/>
                </a:lnTo>
                <a:lnTo>
                  <a:pt x="4520" y="4174462"/>
                </a:lnTo>
                <a:lnTo>
                  <a:pt x="0" y="3970719"/>
                </a:lnTo>
                <a:lnTo>
                  <a:pt x="4520" y="3762449"/>
                </a:lnTo>
                <a:lnTo>
                  <a:pt x="20339" y="3560970"/>
                </a:lnTo>
                <a:lnTo>
                  <a:pt x="45199" y="3364019"/>
                </a:lnTo>
                <a:lnTo>
                  <a:pt x="79098" y="3167068"/>
                </a:lnTo>
                <a:lnTo>
                  <a:pt x="122036" y="2976908"/>
                </a:lnTo>
                <a:lnTo>
                  <a:pt x="176275" y="2786748"/>
                </a:lnTo>
                <a:lnTo>
                  <a:pt x="237293" y="2603379"/>
                </a:lnTo>
                <a:lnTo>
                  <a:pt x="307351" y="2424539"/>
                </a:lnTo>
                <a:lnTo>
                  <a:pt x="388708" y="2250226"/>
                </a:lnTo>
                <a:lnTo>
                  <a:pt x="474586" y="2078176"/>
                </a:lnTo>
                <a:lnTo>
                  <a:pt x="569503" y="1910654"/>
                </a:lnTo>
                <a:lnTo>
                  <a:pt x="673460" y="1749924"/>
                </a:lnTo>
                <a:lnTo>
                  <a:pt x="781937" y="1593721"/>
                </a:lnTo>
                <a:lnTo>
                  <a:pt x="897193" y="1446574"/>
                </a:lnTo>
                <a:lnTo>
                  <a:pt x="1023749" y="1301690"/>
                </a:lnTo>
                <a:lnTo>
                  <a:pt x="1152565" y="1163598"/>
                </a:lnTo>
                <a:lnTo>
                  <a:pt x="1288161" y="1030033"/>
                </a:lnTo>
                <a:lnTo>
                  <a:pt x="1432797" y="907787"/>
                </a:lnTo>
                <a:lnTo>
                  <a:pt x="1581953" y="787805"/>
                </a:lnTo>
                <a:lnTo>
                  <a:pt x="1737888" y="679143"/>
                </a:lnTo>
                <a:lnTo>
                  <a:pt x="1896083" y="575007"/>
                </a:lnTo>
                <a:lnTo>
                  <a:pt x="2061058" y="479927"/>
                </a:lnTo>
                <a:lnTo>
                  <a:pt x="2230553" y="391639"/>
                </a:lnTo>
                <a:lnTo>
                  <a:pt x="2406828" y="312406"/>
                </a:lnTo>
                <a:lnTo>
                  <a:pt x="2583103" y="239964"/>
                </a:lnTo>
                <a:lnTo>
                  <a:pt x="2768417" y="178841"/>
                </a:lnTo>
                <a:lnTo>
                  <a:pt x="2953731" y="126773"/>
                </a:lnTo>
                <a:lnTo>
                  <a:pt x="3145826" y="81497"/>
                </a:lnTo>
                <a:lnTo>
                  <a:pt x="3340180" y="45276"/>
                </a:lnTo>
                <a:lnTo>
                  <a:pt x="3536794" y="20374"/>
                </a:lnTo>
                <a:lnTo>
                  <a:pt x="3737928" y="452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3" name="TextBox 2"/>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470201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3_custom layout">
    <p:spTree>
      <p:nvGrpSpPr>
        <p:cNvPr id="1" name=""/>
        <p:cNvGrpSpPr/>
        <p:nvPr/>
      </p:nvGrpSpPr>
      <p:grpSpPr>
        <a:xfrm>
          <a:off x="0" y="0"/>
          <a:ext cx="0" cy="0"/>
          <a:chOff x="0" y="0"/>
          <a:chExt cx="0" cy="0"/>
        </a:xfrm>
      </p:grpSpPr>
      <p:sp>
        <p:nvSpPr>
          <p:cNvPr id="5" name="Рисунок 2"/>
          <p:cNvSpPr>
            <a:spLocks noGrp="1"/>
          </p:cNvSpPr>
          <p:nvPr>
            <p:ph type="pic" sz="quarter" idx="10"/>
          </p:nvPr>
        </p:nvSpPr>
        <p:spPr>
          <a:xfrm>
            <a:off x="8420100" y="630228"/>
            <a:ext cx="9009976" cy="9028131"/>
          </a:xfrm>
          <a:custGeom>
            <a:avLst/>
            <a:gdLst>
              <a:gd name="connsiteX0" fmla="*/ 4332288 w 8664576"/>
              <a:gd name="connsiteY0" fmla="*/ 2744808 h 8682037"/>
              <a:gd name="connsiteX1" fmla="*/ 2736078 w 8664576"/>
              <a:gd name="connsiteY1" fmla="*/ 4341018 h 8682037"/>
              <a:gd name="connsiteX2" fmla="*/ 4332288 w 8664576"/>
              <a:gd name="connsiteY2" fmla="*/ 5937228 h 8682037"/>
              <a:gd name="connsiteX3" fmla="*/ 5928498 w 8664576"/>
              <a:gd name="connsiteY3" fmla="*/ 4341018 h 8682037"/>
              <a:gd name="connsiteX4" fmla="*/ 4331890 w 8664576"/>
              <a:gd name="connsiteY4" fmla="*/ 0 h 8682037"/>
              <a:gd name="connsiteX5" fmla="*/ 8664576 w 8664576"/>
              <a:gd name="connsiteY5" fmla="*/ 4341019 h 8682037"/>
              <a:gd name="connsiteX6" fmla="*/ 4331890 w 8664576"/>
              <a:gd name="connsiteY6" fmla="*/ 8682037 h 8682037"/>
              <a:gd name="connsiteX7" fmla="*/ 0 w 8664576"/>
              <a:gd name="connsiteY7" fmla="*/ 4341019 h 868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64576" h="8682037">
                <a:moveTo>
                  <a:pt x="4332288" y="2744808"/>
                </a:moveTo>
                <a:lnTo>
                  <a:pt x="2736078" y="4341018"/>
                </a:lnTo>
                <a:lnTo>
                  <a:pt x="4332288" y="5937228"/>
                </a:lnTo>
                <a:lnTo>
                  <a:pt x="5928498" y="4341018"/>
                </a:lnTo>
                <a:close/>
                <a:moveTo>
                  <a:pt x="4331890" y="0"/>
                </a:moveTo>
                <a:lnTo>
                  <a:pt x="8664576" y="4341019"/>
                </a:lnTo>
                <a:lnTo>
                  <a:pt x="4331890" y="8682037"/>
                </a:lnTo>
                <a:lnTo>
                  <a:pt x="0" y="434101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3" name="TextBox 2"/>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424433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588962" y="0"/>
            <a:ext cx="16699038" cy="10288588"/>
          </a:xfrm>
          <a:custGeom>
            <a:avLst/>
            <a:gdLst>
              <a:gd name="connsiteX0" fmla="*/ 8707354 w 16699038"/>
              <a:gd name="connsiteY0" fmla="*/ 0 h 10288589"/>
              <a:gd name="connsiteX1" fmla="*/ 15798416 w 16699038"/>
              <a:gd name="connsiteY1" fmla="*/ 0 h 10288589"/>
              <a:gd name="connsiteX2" fmla="*/ 14075717 w 16699038"/>
              <a:gd name="connsiteY2" fmla="*/ 2281074 h 10288589"/>
              <a:gd name="connsiteX3" fmla="*/ 16699038 w 16699038"/>
              <a:gd name="connsiteY3" fmla="*/ 6090547 h 10288589"/>
              <a:gd name="connsiteX4" fmla="*/ 16699038 w 16699038"/>
              <a:gd name="connsiteY4" fmla="*/ 10288589 h 10288589"/>
              <a:gd name="connsiteX5" fmla="*/ 11164496 w 16699038"/>
              <a:gd name="connsiteY5" fmla="*/ 10288589 h 10288589"/>
              <a:gd name="connsiteX6" fmla="*/ 10410805 w 16699038"/>
              <a:gd name="connsiteY6" fmla="*/ 7132975 h 10288589"/>
              <a:gd name="connsiteX7" fmla="*/ 8028131 w 16699038"/>
              <a:gd name="connsiteY7" fmla="*/ 10288589 h 10288589"/>
              <a:gd name="connsiteX8" fmla="*/ 0 w 16699038"/>
              <a:gd name="connsiteY8" fmla="*/ 10288589 h 10288589"/>
              <a:gd name="connsiteX9" fmla="*/ 9226090 w 16699038"/>
              <a:gd name="connsiteY9" fmla="*/ 2169715 h 1028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99038" h="10288589">
                <a:moveTo>
                  <a:pt x="8707354" y="0"/>
                </a:moveTo>
                <a:lnTo>
                  <a:pt x="15798416" y="0"/>
                </a:lnTo>
                <a:lnTo>
                  <a:pt x="14075717" y="2281074"/>
                </a:lnTo>
                <a:lnTo>
                  <a:pt x="16699038" y="6090547"/>
                </a:lnTo>
                <a:lnTo>
                  <a:pt x="16699038" y="10288589"/>
                </a:lnTo>
                <a:lnTo>
                  <a:pt x="11164496" y="10288589"/>
                </a:lnTo>
                <a:lnTo>
                  <a:pt x="10410805" y="7132975"/>
                </a:lnTo>
                <a:lnTo>
                  <a:pt x="8028131" y="10288589"/>
                </a:lnTo>
                <a:lnTo>
                  <a:pt x="0" y="10288589"/>
                </a:lnTo>
                <a:lnTo>
                  <a:pt x="9226090" y="216971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noProof="0" smtClean="0">
                <a:solidFill>
                  <a:srgbClr val="BD0B0B"/>
                </a:solidFill>
                <a:latin typeface="Arial Rounded MT Bold" charset="0"/>
                <a:ea typeface="Arial Rounded MT Bold" charset="0"/>
                <a:cs typeface="Arial Rounded MT Bold" charset="0"/>
              </a:rPr>
              <a:pPr algn="ctr"/>
              <a:t>‹#›</a:t>
            </a:fld>
            <a:endParaRPr lang="en-US" noProof="0"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2271514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1_custom layout">
    <p:spTree>
      <p:nvGrpSpPr>
        <p:cNvPr id="1" name=""/>
        <p:cNvGrpSpPr/>
        <p:nvPr/>
      </p:nvGrpSpPr>
      <p:grpSpPr>
        <a:xfrm>
          <a:off x="0" y="0"/>
          <a:ext cx="0" cy="0"/>
          <a:chOff x="0" y="0"/>
          <a:chExt cx="0" cy="0"/>
        </a:xfrm>
      </p:grpSpPr>
      <p:sp>
        <p:nvSpPr>
          <p:cNvPr id="4" name="Picture Placeholder 2"/>
          <p:cNvSpPr>
            <a:spLocks noGrp="1"/>
          </p:cNvSpPr>
          <p:nvPr>
            <p:ph type="pic" sz="quarter" idx="14"/>
          </p:nvPr>
        </p:nvSpPr>
        <p:spPr>
          <a:xfrm>
            <a:off x="0" y="3028950"/>
            <a:ext cx="18288000" cy="422909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91271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48_custom layout">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18288000" cy="750728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3" name="TextBox 2"/>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805675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47_custom layout">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0"/>
            <a:ext cx="18288000" cy="8141110"/>
          </a:xfrm>
          <a:custGeom>
            <a:avLst/>
            <a:gdLst>
              <a:gd name="connsiteX0" fmla="*/ 0 w 18288000"/>
              <a:gd name="connsiteY0" fmla="*/ 0 h 5985875"/>
              <a:gd name="connsiteX1" fmla="*/ 18288000 w 18288000"/>
              <a:gd name="connsiteY1" fmla="*/ 0 h 5985875"/>
              <a:gd name="connsiteX2" fmla="*/ 18288000 w 18288000"/>
              <a:gd name="connsiteY2" fmla="*/ 2636754 h 5985875"/>
              <a:gd name="connsiteX3" fmla="*/ 18288000 w 18288000"/>
              <a:gd name="connsiteY3" fmla="*/ 5530922 h 5985875"/>
              <a:gd name="connsiteX4" fmla="*/ 18112566 w 18288000"/>
              <a:gd name="connsiteY4" fmla="*/ 5551427 h 5985875"/>
              <a:gd name="connsiteX5" fmla="*/ 9144001 w 18288000"/>
              <a:gd name="connsiteY5" fmla="*/ 5985875 h 5985875"/>
              <a:gd name="connsiteX6" fmla="*/ 175438 w 18288000"/>
              <a:gd name="connsiteY6" fmla="*/ 5551427 h 5985875"/>
              <a:gd name="connsiteX7" fmla="*/ 0 w 18288000"/>
              <a:gd name="connsiteY7" fmla="*/ 5530921 h 5985875"/>
              <a:gd name="connsiteX8" fmla="*/ 0 w 18288000"/>
              <a:gd name="connsiteY8" fmla="*/ 2636755 h 59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0" h="5985875">
                <a:moveTo>
                  <a:pt x="0" y="0"/>
                </a:moveTo>
                <a:lnTo>
                  <a:pt x="18288000" y="0"/>
                </a:lnTo>
                <a:lnTo>
                  <a:pt x="18288000" y="2636754"/>
                </a:lnTo>
                <a:lnTo>
                  <a:pt x="18288000" y="5530922"/>
                </a:lnTo>
                <a:lnTo>
                  <a:pt x="18112566" y="5551427"/>
                </a:lnTo>
                <a:cubicBezTo>
                  <a:pt x="15675349" y="5822836"/>
                  <a:pt x="12550777" y="5985875"/>
                  <a:pt x="9144001" y="5985875"/>
                </a:cubicBezTo>
                <a:cubicBezTo>
                  <a:pt x="5737228" y="5985875"/>
                  <a:pt x="2612657" y="5822836"/>
                  <a:pt x="175438" y="5551427"/>
                </a:cubicBezTo>
                <a:lnTo>
                  <a:pt x="0" y="5530921"/>
                </a:lnTo>
                <a:lnTo>
                  <a:pt x="0" y="26367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solidFill>
                <a:schemeClr val="tx1"/>
              </a:solidFill>
              <a:latin typeface="Calibri" panose="020F0502020204030204" pitchFamily="34" charset="0"/>
            </a:endParaRPr>
          </a:p>
        </p:txBody>
      </p:sp>
      <p:sp>
        <p:nvSpPr>
          <p:cNvPr id="4" name="TextBox 3"/>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1066086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46_custom layout">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6896100" y="5391489"/>
            <a:ext cx="11391900" cy="1485562"/>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3" name="TextBox 2"/>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78821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49_custom layout">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383056" y="338143"/>
            <a:ext cx="17521895" cy="9625008"/>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p:cNvSpPr txBox="1"/>
          <p:nvPr userDrawn="1"/>
        </p:nvSpPr>
        <p:spPr>
          <a:xfrm>
            <a:off x="17408768" y="9777045"/>
            <a:ext cx="756139" cy="369332"/>
          </a:xfrm>
          <a:prstGeom prst="rect">
            <a:avLst/>
          </a:prstGeom>
          <a:noFill/>
        </p:spPr>
        <p:txBody>
          <a:bodyPr wrap="square" rtlCol="0">
            <a:spAutoFit/>
          </a:bodyPr>
          <a:lstStyle/>
          <a:p>
            <a:pPr algn="ctr"/>
            <a:fld id="{7F6A9831-87D5-C34F-8254-D5EF4E71DE87}" type="slidenum">
              <a:rPr lang="en-US" smtClean="0">
                <a:solidFill>
                  <a:srgbClr val="BD0B0B"/>
                </a:solidFill>
                <a:latin typeface="Arial Rounded MT Bold" charset="0"/>
                <a:ea typeface="Arial Rounded MT Bold" charset="0"/>
                <a:cs typeface="Arial Rounded MT Bold" charset="0"/>
              </a:rPr>
              <a:pPr algn="ctr"/>
              <a:t>‹#›</a:t>
            </a:fld>
            <a:endParaRPr lang="en-US" dirty="0">
              <a:solidFill>
                <a:srgbClr val="BD0B0B"/>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189500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164020"/>
      </p:ext>
    </p:extLst>
  </p:cSld>
  <p:clrMap bg1="lt1" tx1="dk1" bg2="lt2" tx2="dk2" accent1="accent1" accent2="accent2" accent3="accent3" accent4="accent4" accent5="accent5" accent6="accent6" hlink="hlink" folHlink="folHlink"/>
  <p:sldLayoutIdLst>
    <p:sldLayoutId id="2147484465" r:id="rId1"/>
    <p:sldLayoutId id="2147484467" r:id="rId2"/>
    <p:sldLayoutId id="2147484508" r:id="rId3"/>
    <p:sldLayoutId id="2147484520" r:id="rId4"/>
    <p:sldLayoutId id="2147484521" r:id="rId5"/>
    <p:sldLayoutId id="2147484560" r:id="rId6"/>
    <p:sldLayoutId id="2147484561" r:id="rId7"/>
    <p:sldLayoutId id="2147484562" r:id="rId8"/>
    <p:sldLayoutId id="2147484695" r:id="rId9"/>
    <p:sldLayoutId id="2147484696" r:id="rId10"/>
    <p:sldLayoutId id="2147484697" r:id="rId11"/>
    <p:sldLayoutId id="2147484698" r:id="rId12"/>
    <p:sldLayoutId id="2147484590" r:id="rId13"/>
    <p:sldLayoutId id="2147484667" r:id="rId14"/>
    <p:sldLayoutId id="2147484825" r:id="rId15"/>
    <p:sldLayoutId id="2147484826" r:id="rId16"/>
    <p:sldLayoutId id="2147484827" r:id="rId17"/>
    <p:sldLayoutId id="2147484828" r:id="rId18"/>
  </p:sldLayoutIdLst>
  <p:hf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06" b="7806"/>
          <a:stretch>
            <a:fillRect/>
          </a:stretch>
        </p:blipFill>
        <p:spPr/>
      </p:pic>
      <p:sp>
        <p:nvSpPr>
          <p:cNvPr id="11" name="Прямоугольник 10"/>
          <p:cNvSpPr/>
          <p:nvPr/>
        </p:nvSpPr>
        <p:spPr>
          <a:xfrm>
            <a:off x="0" y="-1"/>
            <a:ext cx="18288000" cy="10288588"/>
          </a:xfrm>
          <a:prstGeom prst="rect">
            <a:avLst/>
          </a:prstGeom>
          <a:solidFill>
            <a:srgbClr val="232B36">
              <a:alpha val="3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Полилиния 22"/>
          <p:cNvSpPr/>
          <p:nvPr/>
        </p:nvSpPr>
        <p:spPr>
          <a:xfrm>
            <a:off x="10048329" y="-2"/>
            <a:ext cx="8239671" cy="10288588"/>
          </a:xfrm>
          <a:custGeom>
            <a:avLst/>
            <a:gdLst>
              <a:gd name="connsiteX0" fmla="*/ 1766073 w 11590252"/>
              <a:gd name="connsiteY0" fmla="*/ 0 h 10288588"/>
              <a:gd name="connsiteX1" fmla="*/ 11590252 w 11590252"/>
              <a:gd name="connsiteY1" fmla="*/ 1 h 10288588"/>
              <a:gd name="connsiteX2" fmla="*/ 11590252 w 11590252"/>
              <a:gd name="connsiteY2" fmla="*/ 10288588 h 10288588"/>
              <a:gd name="connsiteX3" fmla="*/ 4673597 w 11590252"/>
              <a:gd name="connsiteY3" fmla="*/ 10288587 h 10288588"/>
              <a:gd name="connsiteX4" fmla="*/ 4493188 w 11590252"/>
              <a:gd name="connsiteY4" fmla="*/ 10095894 h 10288588"/>
              <a:gd name="connsiteX5" fmla="*/ 4189485 w 11590252"/>
              <a:gd name="connsiteY5" fmla="*/ 9757836 h 10288588"/>
              <a:gd name="connsiteX6" fmla="*/ 3889978 w 11590252"/>
              <a:gd name="connsiteY6" fmla="*/ 9412147 h 10288588"/>
              <a:gd name="connsiteX7" fmla="*/ 3596077 w 11590252"/>
              <a:gd name="connsiteY7" fmla="*/ 9057752 h 10288588"/>
              <a:gd name="connsiteX8" fmla="*/ 3309919 w 11590252"/>
              <a:gd name="connsiteY8" fmla="*/ 8697466 h 10288588"/>
              <a:gd name="connsiteX9" fmla="*/ 3029031 w 11590252"/>
              <a:gd name="connsiteY9" fmla="*/ 8330954 h 10288588"/>
              <a:gd name="connsiteX10" fmla="*/ 2755353 w 11590252"/>
              <a:gd name="connsiteY10" fmla="*/ 7957849 h 10288588"/>
              <a:gd name="connsiteX11" fmla="*/ 2490491 w 11590252"/>
              <a:gd name="connsiteY11" fmla="*/ 7580264 h 10288588"/>
              <a:gd name="connsiteX12" fmla="*/ 2233208 w 11590252"/>
              <a:gd name="connsiteY12" fmla="*/ 7198024 h 10288588"/>
              <a:gd name="connsiteX13" fmla="*/ 1986515 w 11590252"/>
              <a:gd name="connsiteY13" fmla="*/ 6812181 h 10288588"/>
              <a:gd name="connsiteX14" fmla="*/ 1749708 w 11590252"/>
              <a:gd name="connsiteY14" fmla="*/ 6423262 h 10288588"/>
              <a:gd name="connsiteX15" fmla="*/ 1523862 w 11590252"/>
              <a:gd name="connsiteY15" fmla="*/ 6032682 h 10288588"/>
              <a:gd name="connsiteX16" fmla="*/ 1309849 w 11590252"/>
              <a:gd name="connsiteY16" fmla="*/ 5638661 h 10288588"/>
              <a:gd name="connsiteX17" fmla="*/ 1109103 w 11590252"/>
              <a:gd name="connsiteY17" fmla="*/ 5244553 h 10288588"/>
              <a:gd name="connsiteX18" fmla="*/ 921087 w 11590252"/>
              <a:gd name="connsiteY18" fmla="*/ 4849651 h 10288588"/>
              <a:gd name="connsiteX19" fmla="*/ 746345 w 11590252"/>
              <a:gd name="connsiteY19" fmla="*/ 4454664 h 10288588"/>
              <a:gd name="connsiteX20" fmla="*/ 585405 w 11590252"/>
              <a:gd name="connsiteY20" fmla="*/ 4060296 h 10288588"/>
              <a:gd name="connsiteX21" fmla="*/ 440749 w 11590252"/>
              <a:gd name="connsiteY21" fmla="*/ 3666878 h 10288588"/>
              <a:gd name="connsiteX22" fmla="*/ 310796 w 11590252"/>
              <a:gd name="connsiteY22" fmla="*/ 3276728 h 10288588"/>
              <a:gd name="connsiteX23" fmla="*/ 199076 w 11590252"/>
              <a:gd name="connsiteY23" fmla="*/ 2887166 h 10288588"/>
              <a:gd name="connsiteX24" fmla="*/ 103834 w 11590252"/>
              <a:gd name="connsiteY24" fmla="*/ 2501740 h 10288588"/>
              <a:gd name="connsiteX25" fmla="*/ 80486 w 11590252"/>
              <a:gd name="connsiteY25" fmla="*/ 2395032 h 10288588"/>
              <a:gd name="connsiteX26" fmla="*/ 58350 w 11590252"/>
              <a:gd name="connsiteY26" fmla="*/ 2284068 h 10288588"/>
              <a:gd name="connsiteX27" fmla="*/ 48422 w 11590252"/>
              <a:gd name="connsiteY27" fmla="*/ 2227164 h 10288588"/>
              <a:gd name="connsiteX28" fmla="*/ 37959 w 11590252"/>
              <a:gd name="connsiteY28" fmla="*/ 2169555 h 10288588"/>
              <a:gd name="connsiteX29" fmla="*/ 29438 w 11590252"/>
              <a:gd name="connsiteY29" fmla="*/ 2111577 h 10288588"/>
              <a:gd name="connsiteX30" fmla="*/ 21087 w 11590252"/>
              <a:gd name="connsiteY30" fmla="*/ 2052363 h 10288588"/>
              <a:gd name="connsiteX31" fmla="*/ 13808 w 11590252"/>
              <a:gd name="connsiteY31" fmla="*/ 1994558 h 10288588"/>
              <a:gd name="connsiteX32" fmla="*/ 8638 w 11590252"/>
              <a:gd name="connsiteY32" fmla="*/ 1935145 h 10288588"/>
              <a:gd name="connsiteX33" fmla="*/ 3472 w 11590252"/>
              <a:gd name="connsiteY33" fmla="*/ 1875730 h 10288588"/>
              <a:gd name="connsiteX34" fmla="*/ 1319 w 11590252"/>
              <a:gd name="connsiteY34" fmla="*/ 1817359 h 10288588"/>
              <a:gd name="connsiteX35" fmla="*/ 41 w 11590252"/>
              <a:gd name="connsiteY35" fmla="*/ 1757214 h 10288588"/>
              <a:gd name="connsiteX36" fmla="*/ 0 w 11590252"/>
              <a:gd name="connsiteY36" fmla="*/ 1697237 h 10288588"/>
              <a:gd name="connsiteX37" fmla="*/ 2269 w 11590252"/>
              <a:gd name="connsiteY37" fmla="*/ 1638839 h 10288588"/>
              <a:gd name="connsiteX38" fmla="*/ 6484 w 11590252"/>
              <a:gd name="connsiteY38" fmla="*/ 1580069 h 10288588"/>
              <a:gd name="connsiteX39" fmla="*/ 13177 w 11590252"/>
              <a:gd name="connsiteY39" fmla="*/ 1521641 h 10288588"/>
              <a:gd name="connsiteX40" fmla="*/ 20405 w 11590252"/>
              <a:gd name="connsiteY40" fmla="*/ 1463914 h 10288588"/>
              <a:gd name="connsiteX41" fmla="*/ 30818 w 11590252"/>
              <a:gd name="connsiteY41" fmla="*/ 1405994 h 10288588"/>
              <a:gd name="connsiteX42" fmla="*/ 43709 w 11590252"/>
              <a:gd name="connsiteY42" fmla="*/ 1348407 h 10288588"/>
              <a:gd name="connsiteX43" fmla="*/ 59444 w 11590252"/>
              <a:gd name="connsiteY43" fmla="*/ 1293103 h 10288588"/>
              <a:gd name="connsiteX44" fmla="*/ 77827 w 11590252"/>
              <a:gd name="connsiteY44" fmla="*/ 1236895 h 10288588"/>
              <a:gd name="connsiteX45" fmla="*/ 99594 w 11590252"/>
              <a:gd name="connsiteY45" fmla="*/ 1183676 h 10288588"/>
              <a:gd name="connsiteX46" fmla="*/ 122768 w 11590252"/>
              <a:gd name="connsiteY46" fmla="*/ 1129386 h 10288588"/>
              <a:gd name="connsiteX47" fmla="*/ 150030 w 11590252"/>
              <a:gd name="connsiteY47" fmla="*/ 1077544 h 10288588"/>
              <a:gd name="connsiteX48" fmla="*/ 180303 w 11590252"/>
              <a:gd name="connsiteY48" fmla="*/ 1026742 h 10288588"/>
              <a:gd name="connsiteX49" fmla="*/ 214125 w 11590252"/>
              <a:gd name="connsiteY49" fmla="*/ 977689 h 10288588"/>
              <a:gd name="connsiteX50" fmla="*/ 251134 w 11590252"/>
              <a:gd name="connsiteY50" fmla="*/ 928438 h 10288588"/>
              <a:gd name="connsiteX51" fmla="*/ 290987 w 11590252"/>
              <a:gd name="connsiteY51" fmla="*/ 881468 h 10288588"/>
              <a:gd name="connsiteX52" fmla="*/ 335631 w 11590252"/>
              <a:gd name="connsiteY52" fmla="*/ 836412 h 10288588"/>
              <a:gd name="connsiteX53" fmla="*/ 383992 w 11590252"/>
              <a:gd name="connsiteY53" fmla="*/ 791863 h 10288588"/>
              <a:gd name="connsiteX54" fmla="*/ 436439 w 11590252"/>
              <a:gd name="connsiteY54" fmla="*/ 749764 h 10288588"/>
              <a:gd name="connsiteX55" fmla="*/ 607246 w 11590252"/>
              <a:gd name="connsiteY55" fmla="*/ 626563 h 10288588"/>
              <a:gd name="connsiteX56" fmla="*/ 791689 w 11590252"/>
              <a:gd name="connsiteY56" fmla="*/ 505219 h 10288588"/>
              <a:gd name="connsiteX57" fmla="*/ 988726 w 11590252"/>
              <a:gd name="connsiteY57" fmla="*/ 388745 h 10288588"/>
              <a:gd name="connsiteX58" fmla="*/ 1196921 w 11590252"/>
              <a:gd name="connsiteY58" fmla="*/ 273791 h 10288588"/>
              <a:gd name="connsiteX59" fmla="*/ 1414694 w 11590252"/>
              <a:gd name="connsiteY59" fmla="*/ 162666 h 10288588"/>
              <a:gd name="connsiteX60" fmla="*/ 1642749 w 11590252"/>
              <a:gd name="connsiteY60" fmla="*/ 54835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1590252" h="10288588">
                <a:moveTo>
                  <a:pt x="1766073" y="0"/>
                </a:moveTo>
                <a:lnTo>
                  <a:pt x="11590252" y="1"/>
                </a:lnTo>
                <a:lnTo>
                  <a:pt x="11590252" y="10288588"/>
                </a:lnTo>
                <a:lnTo>
                  <a:pt x="4673597" y="10288587"/>
                </a:lnTo>
                <a:lnTo>
                  <a:pt x="4493188" y="10095894"/>
                </a:lnTo>
                <a:lnTo>
                  <a:pt x="4189485" y="9757836"/>
                </a:lnTo>
                <a:lnTo>
                  <a:pt x="3889978" y="9412147"/>
                </a:lnTo>
                <a:lnTo>
                  <a:pt x="3596077" y="9057752"/>
                </a:lnTo>
                <a:lnTo>
                  <a:pt x="3309919" y="8697466"/>
                </a:lnTo>
                <a:lnTo>
                  <a:pt x="3029031" y="8330954"/>
                </a:lnTo>
                <a:lnTo>
                  <a:pt x="2755353" y="7957849"/>
                </a:lnTo>
                <a:lnTo>
                  <a:pt x="2490491" y="7580264"/>
                </a:lnTo>
                <a:lnTo>
                  <a:pt x="2233208" y="7198024"/>
                </a:lnTo>
                <a:lnTo>
                  <a:pt x="1986515" y="6812181"/>
                </a:lnTo>
                <a:lnTo>
                  <a:pt x="1749708" y="6423262"/>
                </a:lnTo>
                <a:lnTo>
                  <a:pt x="1523862" y="6032682"/>
                </a:lnTo>
                <a:lnTo>
                  <a:pt x="1309849" y="5638661"/>
                </a:lnTo>
                <a:lnTo>
                  <a:pt x="1109103" y="5244553"/>
                </a:lnTo>
                <a:lnTo>
                  <a:pt x="921087" y="4849651"/>
                </a:lnTo>
                <a:lnTo>
                  <a:pt x="746345" y="4454664"/>
                </a:lnTo>
                <a:lnTo>
                  <a:pt x="585405" y="4060296"/>
                </a:lnTo>
                <a:lnTo>
                  <a:pt x="440749" y="3666878"/>
                </a:lnTo>
                <a:lnTo>
                  <a:pt x="310796" y="3276728"/>
                </a:lnTo>
                <a:lnTo>
                  <a:pt x="199076" y="2887166"/>
                </a:lnTo>
                <a:lnTo>
                  <a:pt x="103834" y="2501740"/>
                </a:lnTo>
                <a:lnTo>
                  <a:pt x="80486" y="2395032"/>
                </a:lnTo>
                <a:lnTo>
                  <a:pt x="58350" y="2284068"/>
                </a:lnTo>
                <a:lnTo>
                  <a:pt x="48422" y="2227164"/>
                </a:lnTo>
                <a:lnTo>
                  <a:pt x="37959" y="2169555"/>
                </a:lnTo>
                <a:lnTo>
                  <a:pt x="29438" y="2111577"/>
                </a:lnTo>
                <a:lnTo>
                  <a:pt x="21087" y="2052363"/>
                </a:lnTo>
                <a:lnTo>
                  <a:pt x="13808" y="1994558"/>
                </a:lnTo>
                <a:lnTo>
                  <a:pt x="8638" y="1935145"/>
                </a:lnTo>
                <a:lnTo>
                  <a:pt x="3472" y="1875730"/>
                </a:lnTo>
                <a:lnTo>
                  <a:pt x="1319" y="1817359"/>
                </a:lnTo>
                <a:lnTo>
                  <a:pt x="41" y="1757214"/>
                </a:lnTo>
                <a:lnTo>
                  <a:pt x="0" y="1697237"/>
                </a:lnTo>
                <a:lnTo>
                  <a:pt x="2269" y="1638839"/>
                </a:lnTo>
                <a:lnTo>
                  <a:pt x="6484" y="1580069"/>
                </a:lnTo>
                <a:lnTo>
                  <a:pt x="13177" y="1521641"/>
                </a:lnTo>
                <a:lnTo>
                  <a:pt x="20405" y="1463914"/>
                </a:lnTo>
                <a:lnTo>
                  <a:pt x="30818" y="1405994"/>
                </a:lnTo>
                <a:lnTo>
                  <a:pt x="43709" y="1348407"/>
                </a:lnTo>
                <a:lnTo>
                  <a:pt x="59444" y="1293103"/>
                </a:lnTo>
                <a:lnTo>
                  <a:pt x="77827" y="1236895"/>
                </a:lnTo>
                <a:lnTo>
                  <a:pt x="99594" y="1183676"/>
                </a:lnTo>
                <a:lnTo>
                  <a:pt x="122768" y="1129386"/>
                </a:lnTo>
                <a:lnTo>
                  <a:pt x="150030" y="1077544"/>
                </a:lnTo>
                <a:lnTo>
                  <a:pt x="180303" y="1026742"/>
                </a:lnTo>
                <a:lnTo>
                  <a:pt x="214125" y="977689"/>
                </a:lnTo>
                <a:lnTo>
                  <a:pt x="251134" y="928438"/>
                </a:lnTo>
                <a:lnTo>
                  <a:pt x="290987" y="881468"/>
                </a:lnTo>
                <a:lnTo>
                  <a:pt x="335631" y="836412"/>
                </a:lnTo>
                <a:lnTo>
                  <a:pt x="383992" y="791863"/>
                </a:lnTo>
                <a:lnTo>
                  <a:pt x="436439" y="749764"/>
                </a:lnTo>
                <a:lnTo>
                  <a:pt x="607246" y="626563"/>
                </a:lnTo>
                <a:lnTo>
                  <a:pt x="791689" y="505219"/>
                </a:lnTo>
                <a:lnTo>
                  <a:pt x="988726" y="388745"/>
                </a:lnTo>
                <a:lnTo>
                  <a:pt x="1196921" y="273791"/>
                </a:lnTo>
                <a:lnTo>
                  <a:pt x="1414694" y="162666"/>
                </a:lnTo>
                <a:lnTo>
                  <a:pt x="1642749" y="54835"/>
                </a:lnTo>
                <a:close/>
              </a:path>
            </a:pathLst>
          </a:custGeom>
          <a:gradFill flip="none" rotWithShape="1">
            <a:gsLst>
              <a:gs pos="86000">
                <a:srgbClr val="C00000">
                  <a:alpha val="64000"/>
                </a:srgbClr>
              </a:gs>
              <a:gs pos="0">
                <a:schemeClr val="accent4">
                  <a:alpha val="34000"/>
                </a:schemeClr>
              </a:gs>
            </a:gsLst>
            <a:lin ang="48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Полилиния 25"/>
          <p:cNvSpPr/>
          <p:nvPr/>
        </p:nvSpPr>
        <p:spPr>
          <a:xfrm>
            <a:off x="14328702" y="405671"/>
            <a:ext cx="3959298" cy="9882917"/>
          </a:xfrm>
          <a:custGeom>
            <a:avLst/>
            <a:gdLst>
              <a:gd name="connsiteX0" fmla="*/ 3959298 w 3959298"/>
              <a:gd name="connsiteY0" fmla="*/ 0 h 9882917"/>
              <a:gd name="connsiteX1" fmla="*/ 3959298 w 3959298"/>
              <a:gd name="connsiteY1" fmla="*/ 9882916 h 9882917"/>
              <a:gd name="connsiteX2" fmla="*/ 2613406 w 3959298"/>
              <a:gd name="connsiteY2" fmla="*/ 9882917 h 9882917"/>
              <a:gd name="connsiteX3" fmla="*/ 2444395 w 3959298"/>
              <a:gd name="connsiteY3" fmla="*/ 9598590 h 9882917"/>
              <a:gd name="connsiteX4" fmla="*/ 2217705 w 3959298"/>
              <a:gd name="connsiteY4" fmla="*/ 9198211 h 9882917"/>
              <a:gd name="connsiteX5" fmla="*/ 1997190 w 3959298"/>
              <a:gd name="connsiteY5" fmla="*/ 8792497 h 9882917"/>
              <a:gd name="connsiteX6" fmla="*/ 1784821 w 3959298"/>
              <a:gd name="connsiteY6" fmla="*/ 8381395 h 9882917"/>
              <a:gd name="connsiteX7" fmla="*/ 1581857 w 3959298"/>
              <a:gd name="connsiteY7" fmla="*/ 7967235 h 9882917"/>
              <a:gd name="connsiteX8" fmla="*/ 1387105 w 3959298"/>
              <a:gd name="connsiteY8" fmla="*/ 7549653 h 9882917"/>
              <a:gd name="connsiteX9" fmla="*/ 1203372 w 3959298"/>
              <a:gd name="connsiteY9" fmla="*/ 7130162 h 9882917"/>
              <a:gd name="connsiteX10" fmla="*/ 1029884 w 3959298"/>
              <a:gd name="connsiteY10" fmla="*/ 6709165 h 9882917"/>
              <a:gd name="connsiteX11" fmla="*/ 867482 w 3959298"/>
              <a:gd name="connsiteY11" fmla="*/ 6288232 h 9882917"/>
              <a:gd name="connsiteX12" fmla="*/ 717303 w 3959298"/>
              <a:gd name="connsiteY12" fmla="*/ 5865738 h 9882917"/>
              <a:gd name="connsiteX13" fmla="*/ 580244 w 3959298"/>
              <a:gd name="connsiteY13" fmla="*/ 5445220 h 9882917"/>
              <a:gd name="connsiteX14" fmla="*/ 455886 w 3959298"/>
              <a:gd name="connsiteY14" fmla="*/ 5025898 h 9882917"/>
              <a:gd name="connsiteX15" fmla="*/ 344651 w 3959298"/>
              <a:gd name="connsiteY15" fmla="*/ 4608554 h 9882917"/>
              <a:gd name="connsiteX16" fmla="*/ 246956 w 3959298"/>
              <a:gd name="connsiteY16" fmla="*/ 4193964 h 9882917"/>
              <a:gd name="connsiteX17" fmla="*/ 165197 w 3959298"/>
              <a:gd name="connsiteY17" fmla="*/ 3782846 h 9882917"/>
              <a:gd name="connsiteX18" fmla="*/ 97458 w 3959298"/>
              <a:gd name="connsiteY18" fmla="*/ 3377239 h 9882917"/>
              <a:gd name="connsiteX19" fmla="*/ 47636 w 3959298"/>
              <a:gd name="connsiteY19" fmla="*/ 2975046 h 9882917"/>
              <a:gd name="connsiteX20" fmla="*/ 13452 w 3959298"/>
              <a:gd name="connsiteY20" fmla="*/ 2579505 h 9882917"/>
              <a:gd name="connsiteX21" fmla="*/ 6970 w 3959298"/>
              <a:gd name="connsiteY21" fmla="*/ 2470464 h 9882917"/>
              <a:gd name="connsiteX22" fmla="*/ 2348 w 3959298"/>
              <a:gd name="connsiteY22" fmla="*/ 2357408 h 9882917"/>
              <a:gd name="connsiteX23" fmla="*/ 1384 w 3959298"/>
              <a:gd name="connsiteY23" fmla="*/ 2299652 h 9882917"/>
              <a:gd name="connsiteX24" fmla="*/ 0 w 3959298"/>
              <a:gd name="connsiteY24" fmla="*/ 2241117 h 9882917"/>
              <a:gd name="connsiteX25" fmla="*/ 594 w 3959298"/>
              <a:gd name="connsiteY25" fmla="*/ 2182520 h 9882917"/>
              <a:gd name="connsiteX26" fmla="*/ 1546 w 3959298"/>
              <a:gd name="connsiteY26" fmla="*/ 2122726 h 9882917"/>
              <a:gd name="connsiteX27" fmla="*/ 3338 w 3959298"/>
              <a:gd name="connsiteY27" fmla="*/ 2064492 h 9882917"/>
              <a:gd name="connsiteX28" fmla="*/ 7466 w 3959298"/>
              <a:gd name="connsiteY28" fmla="*/ 2004998 h 9882917"/>
              <a:gd name="connsiteX29" fmla="*/ 11596 w 3959298"/>
              <a:gd name="connsiteY29" fmla="*/ 1945502 h 9882917"/>
              <a:gd name="connsiteX30" fmla="*/ 18542 w 3959298"/>
              <a:gd name="connsiteY30" fmla="*/ 1887507 h 9882917"/>
              <a:gd name="connsiteX31" fmla="*/ 26625 w 3959298"/>
              <a:gd name="connsiteY31" fmla="*/ 1827892 h 9882917"/>
              <a:gd name="connsiteX32" fmla="*/ 35906 w 3959298"/>
              <a:gd name="connsiteY32" fmla="*/ 1768638 h 9882917"/>
              <a:gd name="connsiteX33" fmla="*/ 47223 w 3959298"/>
              <a:gd name="connsiteY33" fmla="*/ 1711301 h 9882917"/>
              <a:gd name="connsiteX34" fmla="*/ 60518 w 3959298"/>
              <a:gd name="connsiteY34" fmla="*/ 1653900 h 9882917"/>
              <a:gd name="connsiteX35" fmla="*/ 76213 w 3959298"/>
              <a:gd name="connsiteY35" fmla="*/ 1597223 h 9882917"/>
              <a:gd name="connsiteX36" fmla="*/ 92324 w 3959298"/>
              <a:gd name="connsiteY36" fmla="*/ 1541321 h 9882917"/>
              <a:gd name="connsiteX37" fmla="*/ 111611 w 3959298"/>
              <a:gd name="connsiteY37" fmla="*/ 1485722 h 9882917"/>
              <a:gd name="connsiteX38" fmla="*/ 133294 w 3959298"/>
              <a:gd name="connsiteY38" fmla="*/ 1430839 h 9882917"/>
              <a:gd name="connsiteX39" fmla="*/ 157432 w 3959298"/>
              <a:gd name="connsiteY39" fmla="*/ 1378652 h 9882917"/>
              <a:gd name="connsiteX40" fmla="*/ 184328 w 3959298"/>
              <a:gd name="connsiteY40" fmla="*/ 1325986 h 9882917"/>
              <a:gd name="connsiteX41" fmla="*/ 214103 w 3959298"/>
              <a:gd name="connsiteY41" fmla="*/ 1276794 h 9882917"/>
              <a:gd name="connsiteX42" fmla="*/ 245431 w 3959298"/>
              <a:gd name="connsiteY42" fmla="*/ 1226765 h 9882917"/>
              <a:gd name="connsiteX43" fmla="*/ 280419 w 3959298"/>
              <a:gd name="connsiteY43" fmla="*/ 1179790 h 9882917"/>
              <a:gd name="connsiteX44" fmla="*/ 318220 w 3959298"/>
              <a:gd name="connsiteY44" fmla="*/ 1134311 h 9882917"/>
              <a:gd name="connsiteX45" fmla="*/ 359254 w 3959298"/>
              <a:gd name="connsiteY45" fmla="*/ 1091111 h 9882917"/>
              <a:gd name="connsiteX46" fmla="*/ 403467 w 3959298"/>
              <a:gd name="connsiteY46" fmla="*/ 1048208 h 9882917"/>
              <a:gd name="connsiteX47" fmla="*/ 450136 w 3959298"/>
              <a:gd name="connsiteY47" fmla="*/ 1008004 h 9882917"/>
              <a:gd name="connsiteX48" fmla="*/ 501240 w 3959298"/>
              <a:gd name="connsiteY48" fmla="*/ 970432 h 9882917"/>
              <a:gd name="connsiteX49" fmla="*/ 555935 w 3959298"/>
              <a:gd name="connsiteY49" fmla="*/ 933943 h 9882917"/>
              <a:gd name="connsiteX50" fmla="*/ 614288 w 3959298"/>
              <a:gd name="connsiteY50" fmla="*/ 900505 h 9882917"/>
              <a:gd name="connsiteX51" fmla="*/ 802167 w 3959298"/>
              <a:gd name="connsiteY51" fmla="*/ 805345 h 9882917"/>
              <a:gd name="connsiteX52" fmla="*/ 1003227 w 3959298"/>
              <a:gd name="connsiteY52" fmla="*/ 714140 h 9882917"/>
              <a:gd name="connsiteX53" fmla="*/ 1215971 w 3959298"/>
              <a:gd name="connsiteY53" fmla="*/ 629703 h 9882917"/>
              <a:gd name="connsiteX54" fmla="*/ 1439500 w 3959298"/>
              <a:gd name="connsiteY54" fmla="*/ 548501 h 9882917"/>
              <a:gd name="connsiteX55" fmla="*/ 1671900 w 3959298"/>
              <a:gd name="connsiteY55" fmla="*/ 472569 h 9882917"/>
              <a:gd name="connsiteX56" fmla="*/ 1913941 w 3959298"/>
              <a:gd name="connsiteY56" fmla="*/ 401491 h 9882917"/>
              <a:gd name="connsiteX57" fmla="*/ 2163233 w 3959298"/>
              <a:gd name="connsiteY57" fmla="*/ 334547 h 9882917"/>
              <a:gd name="connsiteX58" fmla="*/ 2420975 w 3959298"/>
              <a:gd name="connsiteY58" fmla="*/ 272092 h 9882917"/>
              <a:gd name="connsiteX59" fmla="*/ 2684410 w 3959298"/>
              <a:gd name="connsiteY59" fmla="*/ 214613 h 9882917"/>
              <a:gd name="connsiteX60" fmla="*/ 2952278 w 3959298"/>
              <a:gd name="connsiteY60" fmla="*/ 159768 h 9882917"/>
              <a:gd name="connsiteX61" fmla="*/ 3226254 w 3959298"/>
              <a:gd name="connsiteY61" fmla="*/ 110675 h 9882917"/>
              <a:gd name="connsiteX62" fmla="*/ 3501910 w 3959298"/>
              <a:gd name="connsiteY62" fmla="*/ 64697 h 9882917"/>
              <a:gd name="connsiteX63" fmla="*/ 3782058 w 3959298"/>
              <a:gd name="connsiteY63" fmla="*/ 23331 h 98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959298" h="9882917">
                <a:moveTo>
                  <a:pt x="3959298" y="0"/>
                </a:moveTo>
                <a:lnTo>
                  <a:pt x="3959298" y="9882916"/>
                </a:lnTo>
                <a:lnTo>
                  <a:pt x="2613406" y="9882917"/>
                </a:lnTo>
                <a:lnTo>
                  <a:pt x="2444395" y="9598590"/>
                </a:lnTo>
                <a:lnTo>
                  <a:pt x="2217705" y="9198211"/>
                </a:lnTo>
                <a:lnTo>
                  <a:pt x="1997190" y="8792497"/>
                </a:lnTo>
                <a:lnTo>
                  <a:pt x="1784821" y="8381395"/>
                </a:lnTo>
                <a:lnTo>
                  <a:pt x="1581857" y="7967235"/>
                </a:lnTo>
                <a:lnTo>
                  <a:pt x="1387105" y="7549653"/>
                </a:lnTo>
                <a:lnTo>
                  <a:pt x="1203372" y="7130162"/>
                </a:lnTo>
                <a:lnTo>
                  <a:pt x="1029884" y="6709165"/>
                </a:lnTo>
                <a:lnTo>
                  <a:pt x="867482" y="6288232"/>
                </a:lnTo>
                <a:lnTo>
                  <a:pt x="717303" y="5865738"/>
                </a:lnTo>
                <a:lnTo>
                  <a:pt x="580244" y="5445220"/>
                </a:lnTo>
                <a:lnTo>
                  <a:pt x="455886" y="5025898"/>
                </a:lnTo>
                <a:lnTo>
                  <a:pt x="344651" y="4608554"/>
                </a:lnTo>
                <a:lnTo>
                  <a:pt x="246956" y="4193964"/>
                </a:lnTo>
                <a:lnTo>
                  <a:pt x="165197" y="3782846"/>
                </a:lnTo>
                <a:lnTo>
                  <a:pt x="97458" y="3377239"/>
                </a:lnTo>
                <a:lnTo>
                  <a:pt x="47636" y="2975046"/>
                </a:lnTo>
                <a:lnTo>
                  <a:pt x="13452" y="2579505"/>
                </a:lnTo>
                <a:lnTo>
                  <a:pt x="6970" y="2470464"/>
                </a:lnTo>
                <a:lnTo>
                  <a:pt x="2348" y="2357408"/>
                </a:lnTo>
                <a:lnTo>
                  <a:pt x="1384" y="2299652"/>
                </a:lnTo>
                <a:lnTo>
                  <a:pt x="0" y="2241117"/>
                </a:lnTo>
                <a:lnTo>
                  <a:pt x="594" y="2182520"/>
                </a:lnTo>
                <a:lnTo>
                  <a:pt x="1546" y="2122726"/>
                </a:lnTo>
                <a:lnTo>
                  <a:pt x="3338" y="2064492"/>
                </a:lnTo>
                <a:lnTo>
                  <a:pt x="7466" y="2004998"/>
                </a:lnTo>
                <a:lnTo>
                  <a:pt x="11596" y="1945502"/>
                </a:lnTo>
                <a:lnTo>
                  <a:pt x="18542" y="1887507"/>
                </a:lnTo>
                <a:lnTo>
                  <a:pt x="26625" y="1827892"/>
                </a:lnTo>
                <a:lnTo>
                  <a:pt x="35906" y="1768638"/>
                </a:lnTo>
                <a:lnTo>
                  <a:pt x="47223" y="1711301"/>
                </a:lnTo>
                <a:lnTo>
                  <a:pt x="60518" y="1653900"/>
                </a:lnTo>
                <a:lnTo>
                  <a:pt x="76213" y="1597223"/>
                </a:lnTo>
                <a:lnTo>
                  <a:pt x="92324" y="1541321"/>
                </a:lnTo>
                <a:lnTo>
                  <a:pt x="111611" y="1485722"/>
                </a:lnTo>
                <a:lnTo>
                  <a:pt x="133294" y="1430839"/>
                </a:lnTo>
                <a:lnTo>
                  <a:pt x="157432" y="1378652"/>
                </a:lnTo>
                <a:lnTo>
                  <a:pt x="184328" y="1325986"/>
                </a:lnTo>
                <a:lnTo>
                  <a:pt x="214103" y="1276794"/>
                </a:lnTo>
                <a:lnTo>
                  <a:pt x="245431" y="1226765"/>
                </a:lnTo>
                <a:lnTo>
                  <a:pt x="280419" y="1179790"/>
                </a:lnTo>
                <a:lnTo>
                  <a:pt x="318220" y="1134311"/>
                </a:lnTo>
                <a:lnTo>
                  <a:pt x="359254" y="1091111"/>
                </a:lnTo>
                <a:lnTo>
                  <a:pt x="403467" y="1048208"/>
                </a:lnTo>
                <a:lnTo>
                  <a:pt x="450136" y="1008004"/>
                </a:lnTo>
                <a:lnTo>
                  <a:pt x="501240" y="970432"/>
                </a:lnTo>
                <a:lnTo>
                  <a:pt x="555935" y="933943"/>
                </a:lnTo>
                <a:lnTo>
                  <a:pt x="614288" y="900505"/>
                </a:lnTo>
                <a:lnTo>
                  <a:pt x="802167" y="805345"/>
                </a:lnTo>
                <a:lnTo>
                  <a:pt x="1003227" y="714140"/>
                </a:lnTo>
                <a:lnTo>
                  <a:pt x="1215971" y="629703"/>
                </a:lnTo>
                <a:lnTo>
                  <a:pt x="1439500" y="548501"/>
                </a:lnTo>
                <a:lnTo>
                  <a:pt x="1671900" y="472569"/>
                </a:lnTo>
                <a:lnTo>
                  <a:pt x="1913941" y="401491"/>
                </a:lnTo>
                <a:lnTo>
                  <a:pt x="2163233" y="334547"/>
                </a:lnTo>
                <a:lnTo>
                  <a:pt x="2420975" y="272092"/>
                </a:lnTo>
                <a:lnTo>
                  <a:pt x="2684410" y="214613"/>
                </a:lnTo>
                <a:lnTo>
                  <a:pt x="2952278" y="159768"/>
                </a:lnTo>
                <a:lnTo>
                  <a:pt x="3226254" y="110675"/>
                </a:lnTo>
                <a:lnTo>
                  <a:pt x="3501910" y="64697"/>
                </a:lnTo>
                <a:lnTo>
                  <a:pt x="3782058" y="23331"/>
                </a:lnTo>
                <a:close/>
              </a:path>
            </a:pathLst>
          </a:custGeom>
          <a:gradFill flip="none" rotWithShape="1">
            <a:gsLst>
              <a:gs pos="86000">
                <a:schemeClr val="accent4">
                  <a:lumMod val="75000"/>
                </a:schemeClr>
              </a:gs>
              <a:gs pos="0">
                <a:schemeClr val="accent4">
                  <a:alpha val="76000"/>
                  <a:lumMod val="67000"/>
                  <a:lumOff val="33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Группа 1"/>
          <p:cNvGrpSpPr/>
          <p:nvPr/>
        </p:nvGrpSpPr>
        <p:grpSpPr>
          <a:xfrm>
            <a:off x="1450158" y="3725326"/>
            <a:ext cx="15360810" cy="2450483"/>
            <a:chOff x="1145951" y="2349926"/>
            <a:chExt cx="15360810" cy="2450483"/>
          </a:xfrm>
        </p:grpSpPr>
        <p:sp>
          <p:nvSpPr>
            <p:cNvPr id="10" name="TextBox 9"/>
            <p:cNvSpPr txBox="1"/>
            <p:nvPr/>
          </p:nvSpPr>
          <p:spPr>
            <a:xfrm>
              <a:off x="1433449" y="2349926"/>
              <a:ext cx="15073312" cy="1107996"/>
            </a:xfrm>
            <a:prstGeom prst="rect">
              <a:avLst/>
            </a:prstGeom>
            <a:noFill/>
          </p:spPr>
          <p:txBody>
            <a:bodyPr wrap="square" rtlCol="0">
              <a:spAutoFit/>
            </a:bodyPr>
            <a:lstStyle/>
            <a:p>
              <a:pPr algn="ctr"/>
              <a:r>
                <a:rPr lang="en-US" sz="660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BUSINESS CONTINUITY PLAN</a:t>
              </a:r>
              <a:endParaRPr lang="ru-RU" sz="6600"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4" name="TextBox 3"/>
            <p:cNvSpPr txBox="1"/>
            <p:nvPr/>
          </p:nvSpPr>
          <p:spPr>
            <a:xfrm>
              <a:off x="1145951" y="3877079"/>
              <a:ext cx="15073312" cy="923330"/>
            </a:xfrm>
            <a:prstGeom prst="rect">
              <a:avLst/>
            </a:prstGeom>
            <a:noFill/>
          </p:spPr>
          <p:txBody>
            <a:bodyPr wrap="square" rtlCol="0">
              <a:spAutoFit/>
            </a:bodyPr>
            <a:lstStyle/>
            <a:p>
              <a:pPr algn="ctr"/>
              <a:r>
                <a:rPr lang="en-US" sz="5400" dirty="0">
                  <a:solidFill>
                    <a:schemeClr val="bg2"/>
                  </a:solidFill>
                  <a:latin typeface="Avenir Next" charset="0"/>
                  <a:ea typeface="Avenir Next" charset="0"/>
                  <a:cs typeface="Avenir Next" charset="0"/>
                </a:rPr>
                <a:t>Version 1. November 2022</a:t>
              </a:r>
              <a:endParaRPr lang="ru-RU" sz="5400" dirty="0">
                <a:solidFill>
                  <a:schemeClr val="bg2"/>
                </a:solidFill>
                <a:latin typeface="Avenir Next" charset="0"/>
                <a:ea typeface="Avenir Next" charset="0"/>
                <a:cs typeface="Avenir Next" charset="0"/>
              </a:endParaRPr>
            </a:p>
          </p:txBody>
        </p:sp>
      </p:gr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2240" y="1006476"/>
            <a:ext cx="3236089" cy="1148811"/>
          </a:xfrm>
          <a:prstGeom prst="rect">
            <a:avLst/>
          </a:prstGeom>
        </p:spPr>
      </p:pic>
    </p:spTree>
    <p:extLst>
      <p:ext uri="{BB962C8B-B14F-4D97-AF65-F5344CB8AC3E}">
        <p14:creationId xmlns:p14="http://schemas.microsoft.com/office/powerpoint/2010/main" val="1668237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562634"/>
            <a:ext cx="1888643" cy="670468"/>
          </a:xfrm>
          <a:prstGeom prst="rect">
            <a:avLst/>
          </a:prstGeom>
        </p:spPr>
      </p:pic>
      <p:grpSp>
        <p:nvGrpSpPr>
          <p:cNvPr id="18" name="Group 17"/>
          <p:cNvGrpSpPr/>
          <p:nvPr/>
        </p:nvGrpSpPr>
        <p:grpSpPr>
          <a:xfrm>
            <a:off x="-313" y="10288588"/>
            <a:ext cx="18288313" cy="0"/>
            <a:chOff x="-313" y="10288588"/>
            <a:chExt cx="18288313" cy="0"/>
          </a:xfrm>
        </p:grpSpPr>
        <p:sp>
          <p:nvSpPr>
            <p:cNvPr id="19"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20"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21"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22"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pic>
        <p:nvPicPr>
          <p:cNvPr id="26" name="Picture 25">
            <a:extLst>
              <a:ext uri="{FF2B5EF4-FFF2-40B4-BE49-F238E27FC236}">
                <a16:creationId xmlns:a16="http://schemas.microsoft.com/office/drawing/2014/main" id="{0289AB35-0DA6-4727-9B19-8B1DD62CA679}"/>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Lst>
          </a:blip>
          <a:srcRect l="5317" t="17299" r="56825" b="69085"/>
          <a:stretch/>
        </p:blipFill>
        <p:spPr>
          <a:xfrm>
            <a:off x="0" y="24538"/>
            <a:ext cx="18288000" cy="1994227"/>
          </a:xfrm>
          <a:prstGeom prst="rect">
            <a:avLst/>
          </a:prstGeom>
          <a:solidFill>
            <a:srgbClr val="BD0B0B"/>
          </a:solidFill>
        </p:spPr>
      </p:pic>
      <p:sp>
        <p:nvSpPr>
          <p:cNvPr id="27" name="Shape 1854">
            <a:extLst>
              <a:ext uri="{FF2B5EF4-FFF2-40B4-BE49-F238E27FC236}">
                <a16:creationId xmlns:a16="http://schemas.microsoft.com/office/drawing/2014/main" id="{7B334511-C188-48B6-9D41-7A0EBF025779}"/>
              </a:ext>
            </a:extLst>
          </p:cNvPr>
          <p:cNvSpPr txBox="1">
            <a:spLocks/>
          </p:cNvSpPr>
          <p:nvPr/>
        </p:nvSpPr>
        <p:spPr>
          <a:xfrm>
            <a:off x="659524" y="480513"/>
            <a:ext cx="8991552" cy="836679"/>
          </a:xfrm>
          <a:prstGeom prst="rect">
            <a:avLst/>
          </a:prstGeom>
          <a:noFill/>
          <a:ln>
            <a:noFill/>
          </a:ln>
        </p:spPr>
        <p:txBody>
          <a:bodyPr spcFirstLastPara="1" wrap="square" lIns="0" tIns="0" rIns="0" bIns="0" anchor="t" anchorCtr="0">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buSzPts val="500"/>
            </a:pPr>
            <a:r>
              <a:rPr lang="en-US" sz="4000" b="1" dirty="0">
                <a:solidFill>
                  <a:schemeClr val="bg2"/>
                </a:solidFill>
                <a:latin typeface=""/>
              </a:rPr>
              <a:t>Contents</a:t>
            </a:r>
          </a:p>
        </p:txBody>
      </p:sp>
      <p:sp>
        <p:nvSpPr>
          <p:cNvPr id="11" name="Rectangle 10">
            <a:extLst>
              <a:ext uri="{FF2B5EF4-FFF2-40B4-BE49-F238E27FC236}">
                <a16:creationId xmlns:a16="http://schemas.microsoft.com/office/drawing/2014/main" id="{DD55758F-91A8-47A5-9BF8-B48368CCE9A3}"/>
              </a:ext>
            </a:extLst>
          </p:cNvPr>
          <p:cNvSpPr/>
          <p:nvPr/>
        </p:nvSpPr>
        <p:spPr>
          <a:xfrm>
            <a:off x="2757825" y="8651120"/>
            <a:ext cx="7706671" cy="656869"/>
          </a:xfrm>
          <a:prstGeom prst="rect">
            <a:avLst/>
          </a:prstGeom>
          <a:solidFill>
            <a:srgbClr val="FFFFFF">
              <a:lumMod val="75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a:ln>
                <a:noFill/>
              </a:ln>
              <a:solidFill>
                <a:srgbClr val="000000"/>
              </a:solidFill>
              <a:effectLst/>
              <a:uLnTx/>
              <a:uFillTx/>
              <a:latin typeface=""/>
              <a:ea typeface="ＭＳ Ｐゴシック"/>
            </a:endParaRPr>
          </a:p>
        </p:txBody>
      </p:sp>
      <p:sp>
        <p:nvSpPr>
          <p:cNvPr id="12" name="Rectangle 11">
            <a:extLst>
              <a:ext uri="{FF2B5EF4-FFF2-40B4-BE49-F238E27FC236}">
                <a16:creationId xmlns:a16="http://schemas.microsoft.com/office/drawing/2014/main" id="{3D358EBA-C22F-4962-ADE3-931ABF7A9104}"/>
              </a:ext>
            </a:extLst>
          </p:cNvPr>
          <p:cNvSpPr/>
          <p:nvPr/>
        </p:nvSpPr>
        <p:spPr>
          <a:xfrm>
            <a:off x="2757825" y="7896453"/>
            <a:ext cx="7706671" cy="763630"/>
          </a:xfrm>
          <a:prstGeom prst="rect">
            <a:avLst/>
          </a:prstGeom>
          <a:solidFill>
            <a:srgbClr val="FFFFFF">
              <a:lumMod val="95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a:ln>
                <a:noFill/>
              </a:ln>
              <a:solidFill>
                <a:srgbClr val="000000"/>
              </a:solidFill>
              <a:effectLst/>
              <a:uLnTx/>
              <a:uFillTx/>
              <a:latin typeface=""/>
              <a:ea typeface="ＭＳ Ｐゴシック"/>
            </a:endParaRPr>
          </a:p>
        </p:txBody>
      </p:sp>
      <p:sp>
        <p:nvSpPr>
          <p:cNvPr id="13" name="Rectangle 12">
            <a:extLst>
              <a:ext uri="{FF2B5EF4-FFF2-40B4-BE49-F238E27FC236}">
                <a16:creationId xmlns:a16="http://schemas.microsoft.com/office/drawing/2014/main" id="{D09755EB-3A4E-418F-94E8-127F463000DA}"/>
              </a:ext>
            </a:extLst>
          </p:cNvPr>
          <p:cNvSpPr/>
          <p:nvPr/>
        </p:nvSpPr>
        <p:spPr>
          <a:xfrm>
            <a:off x="2751779" y="6608047"/>
            <a:ext cx="7706671" cy="1313739"/>
          </a:xfrm>
          <a:prstGeom prst="rect">
            <a:avLst/>
          </a:prstGeom>
          <a:solidFill>
            <a:srgbClr val="FFFFFF">
              <a:lumMod val="75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a:ln>
                <a:noFill/>
              </a:ln>
              <a:solidFill>
                <a:srgbClr val="000000"/>
              </a:solidFill>
              <a:effectLst/>
              <a:uLnTx/>
              <a:uFillTx/>
              <a:latin typeface=""/>
              <a:ea typeface="ＭＳ Ｐゴシック"/>
            </a:endParaRPr>
          </a:p>
        </p:txBody>
      </p:sp>
      <p:sp>
        <p:nvSpPr>
          <p:cNvPr id="14" name="Rectangle 13">
            <a:extLst>
              <a:ext uri="{FF2B5EF4-FFF2-40B4-BE49-F238E27FC236}">
                <a16:creationId xmlns:a16="http://schemas.microsoft.com/office/drawing/2014/main" id="{7A9FECE5-732E-42FA-B317-44A29F9B908D}"/>
              </a:ext>
            </a:extLst>
          </p:cNvPr>
          <p:cNvSpPr/>
          <p:nvPr/>
        </p:nvSpPr>
        <p:spPr>
          <a:xfrm>
            <a:off x="2751779" y="3921329"/>
            <a:ext cx="7706671" cy="2687193"/>
          </a:xfrm>
          <a:prstGeom prst="rect">
            <a:avLst/>
          </a:prstGeom>
          <a:solidFill>
            <a:srgbClr val="FFFFFF">
              <a:lumMod val="95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a:ln>
                <a:noFill/>
              </a:ln>
              <a:solidFill>
                <a:srgbClr val="000000"/>
              </a:solidFill>
              <a:effectLst/>
              <a:uLnTx/>
              <a:uFillTx/>
              <a:latin typeface=""/>
              <a:ea typeface="ＭＳ Ｐゴシック"/>
            </a:endParaRPr>
          </a:p>
        </p:txBody>
      </p:sp>
      <p:sp>
        <p:nvSpPr>
          <p:cNvPr id="15" name="Hexagon 14">
            <a:extLst>
              <a:ext uri="{FF2B5EF4-FFF2-40B4-BE49-F238E27FC236}">
                <a16:creationId xmlns:a16="http://schemas.microsoft.com/office/drawing/2014/main" id="{869C3930-4FA2-45A7-B898-612D28D6DDA9}"/>
              </a:ext>
            </a:extLst>
          </p:cNvPr>
          <p:cNvSpPr/>
          <p:nvPr/>
        </p:nvSpPr>
        <p:spPr>
          <a:xfrm>
            <a:off x="1840873" y="2253381"/>
            <a:ext cx="764195" cy="475626"/>
          </a:xfrm>
          <a:prstGeom prst="hexagon">
            <a:avLst/>
          </a:prstGeom>
          <a:solidFill>
            <a:srgbClr val="6C0000"/>
          </a:solidFill>
          <a:ln w="9525" cap="flat" cmpd="sng" algn="ctr">
            <a:solidFill>
              <a:srgbClr val="808080"/>
            </a:solidFill>
            <a:prstDash val="solid"/>
          </a:ln>
          <a:effectLst/>
        </p:spPr>
        <p:txBody>
          <a:bodyPr rtlCol="0" anchor="ctr"/>
          <a:lstStyle/>
          <a:p>
            <a:pPr algn="ctr" eaLnBrk="1" fontAlgn="auto" hangingPunct="1">
              <a:spcBef>
                <a:spcPts val="0"/>
              </a:spcBef>
              <a:spcAft>
                <a:spcPts val="0"/>
              </a:spcAft>
            </a:pPr>
            <a:r>
              <a:rPr lang="en-GB" sz="2000" kern="0" dirty="0">
                <a:solidFill>
                  <a:schemeClr val="bg2"/>
                </a:solidFill>
                <a:latin typeface=""/>
                <a:ea typeface="ＭＳ Ｐゴシック"/>
              </a:rPr>
              <a:t>1</a:t>
            </a:r>
          </a:p>
        </p:txBody>
      </p:sp>
      <p:sp>
        <p:nvSpPr>
          <p:cNvPr id="16" name="Hexagon 15">
            <a:extLst>
              <a:ext uri="{FF2B5EF4-FFF2-40B4-BE49-F238E27FC236}">
                <a16:creationId xmlns:a16="http://schemas.microsoft.com/office/drawing/2014/main" id="{0DBB29A2-E0EC-4AB9-9E73-00F32987A521}"/>
              </a:ext>
            </a:extLst>
          </p:cNvPr>
          <p:cNvSpPr/>
          <p:nvPr/>
        </p:nvSpPr>
        <p:spPr>
          <a:xfrm>
            <a:off x="1840873" y="3503289"/>
            <a:ext cx="764195" cy="475626"/>
          </a:xfrm>
          <a:prstGeom prst="hexagon">
            <a:avLst/>
          </a:prstGeom>
          <a:solidFill>
            <a:srgbClr val="6C0000"/>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2000" kern="0" dirty="0">
                <a:solidFill>
                  <a:schemeClr val="bg2"/>
                </a:solidFill>
                <a:latin typeface=""/>
                <a:ea typeface="ＭＳ Ｐゴシック"/>
              </a:rPr>
              <a:t>3</a:t>
            </a:r>
            <a:endParaRPr kumimoji="0" lang="en-GB" sz="2000" b="0" i="0" u="none" strike="noStrike" kern="0" cap="none" spc="0" normalizeH="0" baseline="0" noProof="0" dirty="0">
              <a:ln>
                <a:noFill/>
              </a:ln>
              <a:solidFill>
                <a:schemeClr val="bg2"/>
              </a:solidFill>
              <a:effectLst/>
              <a:uLnTx/>
              <a:uFillTx/>
              <a:latin typeface=""/>
              <a:ea typeface="ＭＳ Ｐゴシック"/>
            </a:endParaRPr>
          </a:p>
        </p:txBody>
      </p:sp>
      <p:sp>
        <p:nvSpPr>
          <p:cNvPr id="23" name="TextBox 22">
            <a:extLst>
              <a:ext uri="{FF2B5EF4-FFF2-40B4-BE49-F238E27FC236}">
                <a16:creationId xmlns:a16="http://schemas.microsoft.com/office/drawing/2014/main" id="{5C51D961-C189-459B-A918-E8C788C22648}"/>
              </a:ext>
            </a:extLst>
          </p:cNvPr>
          <p:cNvSpPr txBox="1"/>
          <p:nvPr/>
        </p:nvSpPr>
        <p:spPr>
          <a:xfrm>
            <a:off x="2757825" y="2323930"/>
            <a:ext cx="8730445" cy="400110"/>
          </a:xfrm>
          <a:prstGeom prst="rect">
            <a:avLst/>
          </a:prstGeom>
          <a:noFill/>
        </p:spPr>
        <p:txBody>
          <a:bodyPr wrap="square" rtlCol="0">
            <a:spAutoFit/>
          </a:bodyPr>
          <a:lstStyle>
            <a:defPPr>
              <a:defRPr lang="en-US"/>
            </a:defPPr>
          </a:lstStyle>
          <a:p>
            <a:pPr eaLnBrk="1" hangingPunct="1"/>
            <a:r>
              <a:rPr lang="en-GB" sz="2000" dirty="0">
                <a:solidFill>
                  <a:srgbClr val="000000"/>
                </a:solidFill>
                <a:latin typeface=""/>
                <a:ea typeface="ＭＳ Ｐゴシック"/>
              </a:rPr>
              <a:t>Executive Summary</a:t>
            </a:r>
          </a:p>
        </p:txBody>
      </p:sp>
      <p:sp>
        <p:nvSpPr>
          <p:cNvPr id="24" name="TextBox 23">
            <a:extLst>
              <a:ext uri="{FF2B5EF4-FFF2-40B4-BE49-F238E27FC236}">
                <a16:creationId xmlns:a16="http://schemas.microsoft.com/office/drawing/2014/main" id="{4090023F-22BA-41D3-8062-F32A7A076B29}"/>
              </a:ext>
            </a:extLst>
          </p:cNvPr>
          <p:cNvSpPr txBox="1"/>
          <p:nvPr/>
        </p:nvSpPr>
        <p:spPr>
          <a:xfrm>
            <a:off x="2757825" y="3440489"/>
            <a:ext cx="8730445" cy="400110"/>
          </a:xfrm>
          <a:prstGeom prst="rect">
            <a:avLst/>
          </a:prstGeom>
          <a:noFill/>
        </p:spPr>
        <p:txBody>
          <a:bodyPr wrap="square" rtlCol="0">
            <a:spAutoFit/>
          </a:bodyPr>
          <a:lstStyle/>
          <a:p>
            <a:pPr eaLnBrk="1" hangingPunct="1"/>
            <a:r>
              <a:rPr lang="en-GB" sz="2000" b="1" dirty="0">
                <a:solidFill>
                  <a:srgbClr val="000000"/>
                </a:solidFill>
                <a:latin typeface=""/>
                <a:ea typeface="ＭＳ Ｐゴシック"/>
              </a:rPr>
              <a:t>Full Report</a:t>
            </a:r>
          </a:p>
        </p:txBody>
      </p:sp>
      <p:sp>
        <p:nvSpPr>
          <p:cNvPr id="25" name="Hexagon 24">
            <a:extLst>
              <a:ext uri="{FF2B5EF4-FFF2-40B4-BE49-F238E27FC236}">
                <a16:creationId xmlns:a16="http://schemas.microsoft.com/office/drawing/2014/main" id="{D7B87C14-1370-45C4-BA1F-68E139FA7FFC}"/>
              </a:ext>
            </a:extLst>
          </p:cNvPr>
          <p:cNvSpPr/>
          <p:nvPr/>
        </p:nvSpPr>
        <p:spPr>
          <a:xfrm>
            <a:off x="2757825" y="3937732"/>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a</a:t>
            </a:r>
          </a:p>
        </p:txBody>
      </p:sp>
      <p:sp>
        <p:nvSpPr>
          <p:cNvPr id="29" name="TextBox 28">
            <a:extLst>
              <a:ext uri="{FF2B5EF4-FFF2-40B4-BE49-F238E27FC236}">
                <a16:creationId xmlns:a16="http://schemas.microsoft.com/office/drawing/2014/main" id="{E34E65BF-F8E9-4648-B73F-F9E191AE7683}"/>
              </a:ext>
            </a:extLst>
          </p:cNvPr>
          <p:cNvSpPr txBox="1"/>
          <p:nvPr/>
        </p:nvSpPr>
        <p:spPr>
          <a:xfrm>
            <a:off x="3791962" y="3971515"/>
            <a:ext cx="8730445" cy="400110"/>
          </a:xfrm>
          <a:prstGeom prst="rect">
            <a:avLst/>
          </a:prstGeom>
          <a:noFill/>
        </p:spPr>
        <p:txBody>
          <a:bodyPr wrap="square" rtlCol="0">
            <a:spAutoFit/>
          </a:bodyPr>
          <a:lstStyle>
            <a:defPPr>
              <a:defRPr lang="en-US"/>
            </a:defPPr>
            <a:lvl1pPr>
              <a:defRPr sz="1200">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a:defRPr>
                <a:solidFill>
                  <a:schemeClr val="tx1"/>
                </a:solidFill>
                <a:latin typeface="Arial" panose="020B0604020202020204" pitchFamily="34" charset="0"/>
              </a:defRPr>
            </a:lvl6pPr>
            <a:lvl7pPr>
              <a:defRPr>
                <a:solidFill>
                  <a:schemeClr val="tx1"/>
                </a:solidFill>
                <a:latin typeface="Arial" panose="020B0604020202020204" pitchFamily="34" charset="0"/>
              </a:defRPr>
            </a:lvl7pPr>
            <a:lvl8pPr>
              <a:defRPr>
                <a:solidFill>
                  <a:schemeClr val="tx1"/>
                </a:solidFill>
                <a:latin typeface="Arial" panose="020B0604020202020204" pitchFamily="34" charset="0"/>
              </a:defRPr>
            </a:lvl8pPr>
            <a:lvl9pPr>
              <a:defRPr>
                <a:solidFill>
                  <a:schemeClr val="tx1"/>
                </a:solidFill>
                <a:latin typeface="Arial" panose="020B0604020202020204" pitchFamily="34" charset="0"/>
              </a:defRPr>
            </a:lvl9pPr>
          </a:lstStyle>
          <a:p>
            <a:pPr eaLnBrk="1" hangingPunct="1"/>
            <a:r>
              <a:rPr lang="en-GB" sz="2000" dirty="0">
                <a:solidFill>
                  <a:srgbClr val="000000"/>
                </a:solidFill>
                <a:latin typeface=""/>
                <a:ea typeface="ＭＳ Ｐゴシック"/>
              </a:rPr>
              <a:t>Executive Summary </a:t>
            </a:r>
          </a:p>
        </p:txBody>
      </p:sp>
      <p:sp>
        <p:nvSpPr>
          <p:cNvPr id="30" name="Hexagon 29">
            <a:extLst>
              <a:ext uri="{FF2B5EF4-FFF2-40B4-BE49-F238E27FC236}">
                <a16:creationId xmlns:a16="http://schemas.microsoft.com/office/drawing/2014/main" id="{0077BA31-C9F2-481D-98D1-62D6E07F901A}"/>
              </a:ext>
            </a:extLst>
          </p:cNvPr>
          <p:cNvSpPr/>
          <p:nvPr/>
        </p:nvSpPr>
        <p:spPr>
          <a:xfrm>
            <a:off x="2757825" y="4624068"/>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b</a:t>
            </a:r>
          </a:p>
        </p:txBody>
      </p:sp>
      <p:sp>
        <p:nvSpPr>
          <p:cNvPr id="31" name="TextBox 30">
            <a:extLst>
              <a:ext uri="{FF2B5EF4-FFF2-40B4-BE49-F238E27FC236}">
                <a16:creationId xmlns:a16="http://schemas.microsoft.com/office/drawing/2014/main" id="{1F43FECE-DD59-4A98-9C10-5CA4C7492D55}"/>
              </a:ext>
            </a:extLst>
          </p:cNvPr>
          <p:cNvSpPr txBox="1"/>
          <p:nvPr/>
        </p:nvSpPr>
        <p:spPr>
          <a:xfrm>
            <a:off x="3791962" y="4657850"/>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Risk Stakeholders &amp; Management Structure</a:t>
            </a:r>
          </a:p>
        </p:txBody>
      </p:sp>
      <p:sp>
        <p:nvSpPr>
          <p:cNvPr id="32" name="Hexagon 31">
            <a:extLst>
              <a:ext uri="{FF2B5EF4-FFF2-40B4-BE49-F238E27FC236}">
                <a16:creationId xmlns:a16="http://schemas.microsoft.com/office/drawing/2014/main" id="{169EC2DA-16C0-4A91-97ED-DF7078B8B63B}"/>
              </a:ext>
            </a:extLst>
          </p:cNvPr>
          <p:cNvSpPr/>
          <p:nvPr/>
        </p:nvSpPr>
        <p:spPr>
          <a:xfrm>
            <a:off x="2757825" y="5310403"/>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c</a:t>
            </a:r>
          </a:p>
        </p:txBody>
      </p:sp>
      <p:sp>
        <p:nvSpPr>
          <p:cNvPr id="33" name="TextBox 32">
            <a:extLst>
              <a:ext uri="{FF2B5EF4-FFF2-40B4-BE49-F238E27FC236}">
                <a16:creationId xmlns:a16="http://schemas.microsoft.com/office/drawing/2014/main" id="{892B294E-5A52-4561-AF70-CB43F7CC3037}"/>
              </a:ext>
            </a:extLst>
          </p:cNvPr>
          <p:cNvSpPr txBox="1"/>
          <p:nvPr/>
        </p:nvSpPr>
        <p:spPr>
          <a:xfrm>
            <a:off x="3791962" y="5344186"/>
            <a:ext cx="8730445" cy="400110"/>
          </a:xfrm>
          <a:prstGeom prst="rect">
            <a:avLst/>
          </a:prstGeom>
          <a:noFill/>
        </p:spPr>
        <p:txBody>
          <a:bodyPr wrap="square" rtlCol="0">
            <a:spAutoFit/>
          </a:bodyPr>
          <a:lstStyle>
            <a:defPPr>
              <a:defRPr lang="en-US"/>
            </a:defPPr>
            <a:lvl1pPr>
              <a:defRPr sz="1200"/>
            </a:lvl1pPr>
          </a:lstStyle>
          <a:p>
            <a:pPr eaLnBrk="1" hangingPunct="1"/>
            <a:r>
              <a:rPr lang="en-GB" sz="2000" dirty="0">
                <a:solidFill>
                  <a:srgbClr val="000000"/>
                </a:solidFill>
                <a:latin typeface=""/>
                <a:ea typeface="ＭＳ Ｐゴシック"/>
              </a:rPr>
              <a:t>Risk Assessment</a:t>
            </a:r>
          </a:p>
        </p:txBody>
      </p:sp>
      <p:sp>
        <p:nvSpPr>
          <p:cNvPr id="34" name="Hexagon 33">
            <a:extLst>
              <a:ext uri="{FF2B5EF4-FFF2-40B4-BE49-F238E27FC236}">
                <a16:creationId xmlns:a16="http://schemas.microsoft.com/office/drawing/2014/main" id="{E648B747-F8D3-498A-A6C9-403BE010C84F}"/>
              </a:ext>
            </a:extLst>
          </p:cNvPr>
          <p:cNvSpPr/>
          <p:nvPr/>
        </p:nvSpPr>
        <p:spPr>
          <a:xfrm>
            <a:off x="2757825" y="5996739"/>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d</a:t>
            </a:r>
          </a:p>
        </p:txBody>
      </p:sp>
      <p:sp>
        <p:nvSpPr>
          <p:cNvPr id="35" name="TextBox 34">
            <a:extLst>
              <a:ext uri="{FF2B5EF4-FFF2-40B4-BE49-F238E27FC236}">
                <a16:creationId xmlns:a16="http://schemas.microsoft.com/office/drawing/2014/main" id="{DAFB0493-87C2-4B67-80AB-802DFE24CDF5}"/>
              </a:ext>
            </a:extLst>
          </p:cNvPr>
          <p:cNvSpPr txBox="1"/>
          <p:nvPr/>
        </p:nvSpPr>
        <p:spPr>
          <a:xfrm>
            <a:off x="3791962" y="6030521"/>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Critical Business Function</a:t>
            </a:r>
          </a:p>
        </p:txBody>
      </p:sp>
      <p:sp>
        <p:nvSpPr>
          <p:cNvPr id="36" name="Hexagon 35">
            <a:extLst>
              <a:ext uri="{FF2B5EF4-FFF2-40B4-BE49-F238E27FC236}">
                <a16:creationId xmlns:a16="http://schemas.microsoft.com/office/drawing/2014/main" id="{B86A7347-6CCC-4792-B413-823363DB2CB0}"/>
              </a:ext>
            </a:extLst>
          </p:cNvPr>
          <p:cNvSpPr/>
          <p:nvPr/>
        </p:nvSpPr>
        <p:spPr>
          <a:xfrm>
            <a:off x="2757825" y="6683075"/>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e</a:t>
            </a:r>
          </a:p>
        </p:txBody>
      </p:sp>
      <p:sp>
        <p:nvSpPr>
          <p:cNvPr id="37" name="TextBox 36">
            <a:extLst>
              <a:ext uri="{FF2B5EF4-FFF2-40B4-BE49-F238E27FC236}">
                <a16:creationId xmlns:a16="http://schemas.microsoft.com/office/drawing/2014/main" id="{1F5425EA-B0E7-4305-ABC1-D76C4B54B2A7}"/>
              </a:ext>
            </a:extLst>
          </p:cNvPr>
          <p:cNvSpPr txBox="1"/>
          <p:nvPr/>
        </p:nvSpPr>
        <p:spPr>
          <a:xfrm>
            <a:off x="3791962" y="6716857"/>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Plan Activation</a:t>
            </a:r>
          </a:p>
        </p:txBody>
      </p:sp>
      <p:sp>
        <p:nvSpPr>
          <p:cNvPr id="38" name="Hexagon 37">
            <a:extLst>
              <a:ext uri="{FF2B5EF4-FFF2-40B4-BE49-F238E27FC236}">
                <a16:creationId xmlns:a16="http://schemas.microsoft.com/office/drawing/2014/main" id="{F7900644-80F9-427E-BF59-81B824890178}"/>
              </a:ext>
            </a:extLst>
          </p:cNvPr>
          <p:cNvSpPr/>
          <p:nvPr/>
        </p:nvSpPr>
        <p:spPr>
          <a:xfrm>
            <a:off x="2757825" y="7369410"/>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f</a:t>
            </a:r>
          </a:p>
        </p:txBody>
      </p:sp>
      <p:sp>
        <p:nvSpPr>
          <p:cNvPr id="39" name="TextBox 38">
            <a:extLst>
              <a:ext uri="{FF2B5EF4-FFF2-40B4-BE49-F238E27FC236}">
                <a16:creationId xmlns:a16="http://schemas.microsoft.com/office/drawing/2014/main" id="{ABB4CEE2-3350-4525-B94D-0074ECCA2831}"/>
              </a:ext>
            </a:extLst>
          </p:cNvPr>
          <p:cNvSpPr txBox="1"/>
          <p:nvPr/>
        </p:nvSpPr>
        <p:spPr>
          <a:xfrm>
            <a:off x="3791962" y="7403192"/>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Alternate Recovery Facility</a:t>
            </a:r>
          </a:p>
        </p:txBody>
      </p:sp>
      <p:sp>
        <p:nvSpPr>
          <p:cNvPr id="40" name="Hexagon 39">
            <a:extLst>
              <a:ext uri="{FF2B5EF4-FFF2-40B4-BE49-F238E27FC236}">
                <a16:creationId xmlns:a16="http://schemas.microsoft.com/office/drawing/2014/main" id="{04325B35-D6A5-4428-975F-185FCD484AE6}"/>
              </a:ext>
            </a:extLst>
          </p:cNvPr>
          <p:cNvSpPr/>
          <p:nvPr/>
        </p:nvSpPr>
        <p:spPr>
          <a:xfrm>
            <a:off x="2757825" y="8055746"/>
            <a:ext cx="881737" cy="527043"/>
          </a:xfrm>
          <a:prstGeom prst="hexagon">
            <a:avLst/>
          </a:prstGeom>
          <a:solidFill>
            <a:srgbClr val="FFFFFF">
              <a:lumMod val="85000"/>
            </a:srgb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
                <a:ea typeface="ＭＳ Ｐゴシック"/>
              </a:rPr>
              <a:t>g</a:t>
            </a:r>
          </a:p>
        </p:txBody>
      </p:sp>
      <p:sp>
        <p:nvSpPr>
          <p:cNvPr id="41" name="TextBox 40">
            <a:extLst>
              <a:ext uri="{FF2B5EF4-FFF2-40B4-BE49-F238E27FC236}">
                <a16:creationId xmlns:a16="http://schemas.microsoft.com/office/drawing/2014/main" id="{99A43DA5-3164-4730-A1A3-73C2C590CB0D}"/>
              </a:ext>
            </a:extLst>
          </p:cNvPr>
          <p:cNvSpPr txBox="1"/>
          <p:nvPr/>
        </p:nvSpPr>
        <p:spPr>
          <a:xfrm>
            <a:off x="3791962" y="8089528"/>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Orders of Succession &amp; Delegations of Authority</a:t>
            </a:r>
          </a:p>
        </p:txBody>
      </p:sp>
      <p:sp>
        <p:nvSpPr>
          <p:cNvPr id="42" name="Hexagon 41">
            <a:extLst>
              <a:ext uri="{FF2B5EF4-FFF2-40B4-BE49-F238E27FC236}">
                <a16:creationId xmlns:a16="http://schemas.microsoft.com/office/drawing/2014/main" id="{487B8AD9-CB51-47ED-BAD1-C3862EFFDF8F}"/>
              </a:ext>
            </a:extLst>
          </p:cNvPr>
          <p:cNvSpPr/>
          <p:nvPr/>
        </p:nvSpPr>
        <p:spPr>
          <a:xfrm>
            <a:off x="2757825" y="8742081"/>
            <a:ext cx="881737" cy="527043"/>
          </a:xfrm>
          <a:prstGeom prst="hexagon">
            <a:avLst/>
          </a:prstGeom>
          <a:solidFill>
            <a:schemeClr val="bg1">
              <a:lumMod val="60000"/>
              <a:lumOff val="40000"/>
            </a:scheme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chemeClr val="bg2"/>
                </a:solidFill>
                <a:effectLst/>
                <a:uLnTx/>
                <a:uFillTx/>
                <a:latin typeface=""/>
                <a:ea typeface="ＭＳ Ｐゴシック"/>
              </a:rPr>
              <a:t>h</a:t>
            </a:r>
          </a:p>
        </p:txBody>
      </p:sp>
      <p:sp>
        <p:nvSpPr>
          <p:cNvPr id="43" name="TextBox 42">
            <a:extLst>
              <a:ext uri="{FF2B5EF4-FFF2-40B4-BE49-F238E27FC236}">
                <a16:creationId xmlns:a16="http://schemas.microsoft.com/office/drawing/2014/main" id="{2A105865-F541-44F6-B2F6-8A9822FB62CD}"/>
              </a:ext>
            </a:extLst>
          </p:cNvPr>
          <p:cNvSpPr txBox="1"/>
          <p:nvPr/>
        </p:nvSpPr>
        <p:spPr>
          <a:xfrm>
            <a:off x="3791962" y="8775863"/>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Plan Activation &amp; Resumption Procedure</a:t>
            </a:r>
          </a:p>
        </p:txBody>
      </p:sp>
      <p:sp>
        <p:nvSpPr>
          <p:cNvPr id="3" name="Rectangle 2">
            <a:extLst>
              <a:ext uri="{FF2B5EF4-FFF2-40B4-BE49-F238E27FC236}">
                <a16:creationId xmlns:a16="http://schemas.microsoft.com/office/drawing/2014/main" id="{9BDFC4B0-9539-6954-2F56-7BC0BBA7074E}"/>
              </a:ext>
            </a:extLst>
          </p:cNvPr>
          <p:cNvSpPr/>
          <p:nvPr/>
        </p:nvSpPr>
        <p:spPr>
          <a:xfrm>
            <a:off x="2753469" y="9352160"/>
            <a:ext cx="7706671" cy="656869"/>
          </a:xfrm>
          <a:prstGeom prst="rect">
            <a:avLst/>
          </a:prstGeom>
          <a:solidFill>
            <a:srgbClr val="FFFFFF">
              <a:lumMod val="75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a:ln>
                <a:noFill/>
              </a:ln>
              <a:solidFill>
                <a:srgbClr val="000000"/>
              </a:solidFill>
              <a:effectLst/>
              <a:uLnTx/>
              <a:uFillTx/>
              <a:latin typeface=""/>
              <a:ea typeface="ＭＳ Ｐゴシック"/>
            </a:endParaRPr>
          </a:p>
        </p:txBody>
      </p:sp>
      <p:sp>
        <p:nvSpPr>
          <p:cNvPr id="4" name="Hexagon 3">
            <a:extLst>
              <a:ext uri="{FF2B5EF4-FFF2-40B4-BE49-F238E27FC236}">
                <a16:creationId xmlns:a16="http://schemas.microsoft.com/office/drawing/2014/main" id="{12F42B1D-96CB-4A92-BD47-3887DE4C7C76}"/>
              </a:ext>
            </a:extLst>
          </p:cNvPr>
          <p:cNvSpPr/>
          <p:nvPr/>
        </p:nvSpPr>
        <p:spPr>
          <a:xfrm>
            <a:off x="2753469" y="9443121"/>
            <a:ext cx="881737" cy="527043"/>
          </a:xfrm>
          <a:prstGeom prst="hexagon">
            <a:avLst/>
          </a:prstGeom>
          <a:solidFill>
            <a:schemeClr val="bg1">
              <a:lumMod val="60000"/>
              <a:lumOff val="40000"/>
            </a:schemeClr>
          </a:solidFill>
          <a:ln w="9525" cap="flat" cmpd="sng" algn="ctr">
            <a:solidFill>
              <a:srgbClr val="80808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chemeClr val="bg2"/>
                </a:solidFill>
                <a:effectLst/>
                <a:uLnTx/>
                <a:uFillTx/>
                <a:latin typeface=""/>
                <a:ea typeface="ＭＳ Ｐゴシック"/>
              </a:rPr>
              <a:t>h</a:t>
            </a:r>
          </a:p>
        </p:txBody>
      </p:sp>
      <p:sp>
        <p:nvSpPr>
          <p:cNvPr id="5" name="TextBox 4">
            <a:extLst>
              <a:ext uri="{FF2B5EF4-FFF2-40B4-BE49-F238E27FC236}">
                <a16:creationId xmlns:a16="http://schemas.microsoft.com/office/drawing/2014/main" id="{EDC26805-3DFB-8354-6470-1943BE3CFADF}"/>
              </a:ext>
            </a:extLst>
          </p:cNvPr>
          <p:cNvSpPr txBox="1"/>
          <p:nvPr/>
        </p:nvSpPr>
        <p:spPr>
          <a:xfrm>
            <a:off x="3735354" y="9476902"/>
            <a:ext cx="8730445" cy="400110"/>
          </a:xfrm>
          <a:prstGeom prst="rect">
            <a:avLst/>
          </a:prstGeom>
          <a:noFill/>
        </p:spPr>
        <p:txBody>
          <a:bodyPr wrap="square" rtlCol="0">
            <a:spAutoFit/>
          </a:bodyPr>
          <a:lstStyle/>
          <a:p>
            <a:pPr eaLnBrk="1" hangingPunct="1"/>
            <a:r>
              <a:rPr lang="en-GB" sz="2000" dirty="0">
                <a:solidFill>
                  <a:srgbClr val="000000"/>
                </a:solidFill>
                <a:latin typeface=""/>
                <a:ea typeface="ＭＳ Ｐゴシック"/>
              </a:rPr>
              <a:t>Actions and Expense Log </a:t>
            </a:r>
          </a:p>
        </p:txBody>
      </p:sp>
      <p:pic>
        <p:nvPicPr>
          <p:cNvPr id="7" name="Picture 6">
            <a:extLst>
              <a:ext uri="{FF2B5EF4-FFF2-40B4-BE49-F238E27FC236}">
                <a16:creationId xmlns:a16="http://schemas.microsoft.com/office/drawing/2014/main" id="{49072021-3FBC-BD61-60F4-E0B925DED978}"/>
              </a:ext>
            </a:extLst>
          </p:cNvPr>
          <p:cNvPicPr>
            <a:picLocks noChangeAspect="1"/>
          </p:cNvPicPr>
          <p:nvPr/>
        </p:nvPicPr>
        <p:blipFill rotWithShape="1">
          <a:blip r:embed="rId5"/>
          <a:srcRect l="22503" r="14426"/>
          <a:stretch/>
        </p:blipFill>
        <p:spPr>
          <a:xfrm>
            <a:off x="11386211" y="2019300"/>
            <a:ext cx="6908140" cy="8213800"/>
          </a:xfrm>
          <a:prstGeom prst="rect">
            <a:avLst/>
          </a:prstGeom>
        </p:spPr>
      </p:pic>
      <p:sp>
        <p:nvSpPr>
          <p:cNvPr id="8" name="Hexagon 7">
            <a:extLst>
              <a:ext uri="{FF2B5EF4-FFF2-40B4-BE49-F238E27FC236}">
                <a16:creationId xmlns:a16="http://schemas.microsoft.com/office/drawing/2014/main" id="{63F1BCF2-870F-7E1B-D866-F24EAC91359A}"/>
              </a:ext>
            </a:extLst>
          </p:cNvPr>
          <p:cNvSpPr/>
          <p:nvPr/>
        </p:nvSpPr>
        <p:spPr>
          <a:xfrm>
            <a:off x="1840872" y="2915640"/>
            <a:ext cx="764195" cy="475626"/>
          </a:xfrm>
          <a:prstGeom prst="hexagon">
            <a:avLst/>
          </a:prstGeom>
          <a:solidFill>
            <a:srgbClr val="6C0000"/>
          </a:solidFill>
          <a:ln w="9525" cap="flat" cmpd="sng" algn="ctr">
            <a:solidFill>
              <a:srgbClr val="808080"/>
            </a:solidFill>
            <a:prstDash val="solid"/>
          </a:ln>
          <a:effectLst/>
        </p:spPr>
        <p:txBody>
          <a:bodyPr rtlCol="0" anchor="ctr"/>
          <a:lstStyle/>
          <a:p>
            <a:pPr algn="ctr" eaLnBrk="1" fontAlgn="auto" hangingPunct="1">
              <a:spcBef>
                <a:spcPts val="0"/>
              </a:spcBef>
              <a:spcAft>
                <a:spcPts val="0"/>
              </a:spcAft>
            </a:pPr>
            <a:r>
              <a:rPr lang="en-GB" sz="2000" kern="0" dirty="0">
                <a:solidFill>
                  <a:schemeClr val="bg2"/>
                </a:solidFill>
                <a:latin typeface=""/>
                <a:ea typeface="ＭＳ Ｐゴシック"/>
              </a:rPr>
              <a:t>2</a:t>
            </a:r>
          </a:p>
        </p:txBody>
      </p:sp>
      <p:sp>
        <p:nvSpPr>
          <p:cNvPr id="9" name="TextBox 8">
            <a:extLst>
              <a:ext uri="{FF2B5EF4-FFF2-40B4-BE49-F238E27FC236}">
                <a16:creationId xmlns:a16="http://schemas.microsoft.com/office/drawing/2014/main" id="{4BE34323-D52A-8377-C96A-88C7FA97B7A3}"/>
              </a:ext>
            </a:extLst>
          </p:cNvPr>
          <p:cNvSpPr txBox="1"/>
          <p:nvPr/>
        </p:nvSpPr>
        <p:spPr>
          <a:xfrm>
            <a:off x="2738775" y="2914480"/>
            <a:ext cx="8730445" cy="400110"/>
          </a:xfrm>
          <a:prstGeom prst="rect">
            <a:avLst/>
          </a:prstGeom>
          <a:noFill/>
        </p:spPr>
        <p:txBody>
          <a:bodyPr wrap="square" rtlCol="0">
            <a:spAutoFit/>
          </a:bodyPr>
          <a:lstStyle>
            <a:defPPr>
              <a:defRPr lang="en-US"/>
            </a:defPPr>
          </a:lstStyle>
          <a:p>
            <a:pPr eaLnBrk="1" hangingPunct="1"/>
            <a:r>
              <a:rPr lang="en-GB" sz="2000" dirty="0">
                <a:solidFill>
                  <a:srgbClr val="000000"/>
                </a:solidFill>
                <a:latin typeface=""/>
                <a:ea typeface="ＭＳ Ｐゴシック"/>
              </a:rPr>
              <a:t>Glossary</a:t>
            </a:r>
          </a:p>
        </p:txBody>
      </p:sp>
    </p:spTree>
    <p:extLst>
      <p:ext uri="{BB962C8B-B14F-4D97-AF65-F5344CB8AC3E}">
        <p14:creationId xmlns:p14="http://schemas.microsoft.com/office/powerpoint/2010/main" val="695453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459766"/>
            <a:ext cx="2116421"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18" name="TextBox 17">
            <a:extLst>
              <a:ext uri="{FF2B5EF4-FFF2-40B4-BE49-F238E27FC236}">
                <a16:creationId xmlns:a16="http://schemas.microsoft.com/office/drawing/2014/main" id="{0D9C5D3D-9AED-4866-B0E5-A68462ADDDD8}"/>
              </a:ext>
            </a:extLst>
          </p:cNvPr>
          <p:cNvSpPr txBox="1"/>
          <p:nvPr/>
        </p:nvSpPr>
        <p:spPr>
          <a:xfrm>
            <a:off x="912620" y="451765"/>
            <a:ext cx="11227242" cy="784830"/>
          </a:xfrm>
          <a:prstGeom prst="rect">
            <a:avLst/>
          </a:prstGeom>
          <a:noFill/>
        </p:spPr>
        <p:txBody>
          <a:bodyPr wrap="square" rtlCol="0">
            <a:spAutoFit/>
          </a:bodyPr>
          <a:lstStyle/>
          <a:p>
            <a:r>
              <a:rPr lang="en-US" sz="4500" dirty="0">
                <a:solidFill>
                  <a:srgbClr val="FF0000"/>
                </a:solidFill>
                <a:latin typeface="Roboto Black" panose="02000000000000000000" pitchFamily="2" charset="0"/>
                <a:ea typeface="Roboto Black" panose="02000000000000000000" pitchFamily="2" charset="0"/>
                <a:cs typeface="Open Sans Light" panose="020B0306030504020204" pitchFamily="34" charset="0"/>
              </a:rPr>
              <a:t>Executive Summary</a:t>
            </a:r>
            <a:endParaRPr lang="ru-RU" sz="4500" dirty="0">
              <a:solidFill>
                <a:srgbClr val="FF0000"/>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33661"/>
            <a:ext cx="11501660" cy="6913679"/>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32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24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8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32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3200" b="1" u="sng" dirty="0">
              <a:solidFill>
                <a:schemeClr val="bg1"/>
              </a:solidFill>
              <a:latin typeface="Roboto" pitchFamily="2" charset="0"/>
              <a:ea typeface="Roboto" pitchFamily="2" charset="0"/>
            </a:endParaRPr>
          </a:p>
        </p:txBody>
      </p:sp>
      <p:sp>
        <p:nvSpPr>
          <p:cNvPr id="3" name="TextBox 2">
            <a:extLst>
              <a:ext uri="{FF2B5EF4-FFF2-40B4-BE49-F238E27FC236}">
                <a16:creationId xmlns:a16="http://schemas.microsoft.com/office/drawing/2014/main" id="{D1C4A10C-8989-9222-9EB9-323FAE95536F}"/>
              </a:ext>
            </a:extLst>
          </p:cNvPr>
          <p:cNvSpPr txBox="1"/>
          <p:nvPr/>
        </p:nvSpPr>
        <p:spPr>
          <a:xfrm>
            <a:off x="925462" y="1478274"/>
            <a:ext cx="8397759" cy="1077218"/>
          </a:xfrm>
          <a:prstGeom prst="rect">
            <a:avLst/>
          </a:prstGeom>
          <a:noFill/>
        </p:spPr>
        <p:txBody>
          <a:bodyPr wrap="square">
            <a:spAutoFit/>
          </a:bodyPr>
          <a:lstStyle/>
          <a:p>
            <a:pPr algn="just"/>
            <a:r>
              <a:rPr lang="en-US" sz="1600" dirty="0">
                <a:latin typeface=""/>
                <a:ea typeface="Cambria" panose="02040503050406030204" pitchFamily="18" charset="0"/>
              </a:rPr>
              <a:t>This Business Continuity Plan provides a framework, guidance, and concept of operations to support the Aiteo Eastern Exploration and Production Company (AITEO) to continue and/or rapidly restore its critical business functions and assets in the event of a disruption to normal operations. </a:t>
            </a:r>
          </a:p>
        </p:txBody>
      </p:sp>
      <p:sp>
        <p:nvSpPr>
          <p:cNvPr id="4" name="TextBox 3">
            <a:extLst>
              <a:ext uri="{FF2B5EF4-FFF2-40B4-BE49-F238E27FC236}">
                <a16:creationId xmlns:a16="http://schemas.microsoft.com/office/drawing/2014/main" id="{B7876FB4-FA52-B8AA-24A0-54D5685CE0E7}"/>
              </a:ext>
            </a:extLst>
          </p:cNvPr>
          <p:cNvSpPr txBox="1"/>
          <p:nvPr/>
        </p:nvSpPr>
        <p:spPr>
          <a:xfrm>
            <a:off x="910637" y="2585041"/>
            <a:ext cx="8586229" cy="1323439"/>
          </a:xfrm>
          <a:prstGeom prst="rect">
            <a:avLst/>
          </a:prstGeom>
          <a:noFill/>
        </p:spPr>
        <p:txBody>
          <a:bodyPr wrap="square">
            <a:spAutoFit/>
          </a:bodyPr>
          <a:lstStyle/>
          <a:p>
            <a:pPr algn="just"/>
            <a:r>
              <a:rPr lang="en-US" sz="1600" dirty="0">
                <a:latin typeface=""/>
                <a:ea typeface="Cambria" panose="02040503050406030204" pitchFamily="18" charset="0"/>
              </a:rPr>
              <a:t>This framework includes an overview of continuity operations, outlines the approach for supporting AITEO critical business functions, and defines the roles and responsibilities of staff. It also outlines the orders of succession, notification procedures and communication methods, plan activation and deactivation protocols, provisions for alternate work locations, and the plan for maintaining and restoring access to vital records. </a:t>
            </a:r>
          </a:p>
        </p:txBody>
      </p:sp>
      <p:sp>
        <p:nvSpPr>
          <p:cNvPr id="5" name="TextBox 4">
            <a:extLst>
              <a:ext uri="{FF2B5EF4-FFF2-40B4-BE49-F238E27FC236}">
                <a16:creationId xmlns:a16="http://schemas.microsoft.com/office/drawing/2014/main" id="{846351A8-C619-F3AA-9EFC-DD6D345F883D}"/>
              </a:ext>
            </a:extLst>
          </p:cNvPr>
          <p:cNvSpPr txBox="1"/>
          <p:nvPr/>
        </p:nvSpPr>
        <p:spPr>
          <a:xfrm>
            <a:off x="891894" y="5659365"/>
            <a:ext cx="8887537" cy="2308324"/>
          </a:xfrm>
          <a:prstGeom prst="rect">
            <a:avLst/>
          </a:prstGeom>
          <a:noFill/>
        </p:spPr>
        <p:txBody>
          <a:bodyPr wrap="square">
            <a:spAutoFit/>
          </a:bodyPr>
          <a:lstStyle/>
          <a:p>
            <a:pPr algn="just"/>
            <a:r>
              <a:rPr lang="en-US" sz="1600" dirty="0">
                <a:latin typeface=""/>
                <a:ea typeface="Cambria" panose="02040503050406030204" pitchFamily="18" charset="0"/>
              </a:rPr>
              <a:t>Accordingly, through an effectively implemented Business Continuity Plan, AITEO shall insist on:</a:t>
            </a:r>
          </a:p>
          <a:p>
            <a:pPr algn="just"/>
            <a:endParaRPr lang="en-US" sz="1600" dirty="0">
              <a:latin typeface=""/>
              <a:ea typeface="Cambria" panose="02040503050406030204" pitchFamily="18" charset="0"/>
            </a:endParaRPr>
          </a:p>
          <a:p>
            <a:pPr marL="171450" indent="-171450" algn="just">
              <a:buFont typeface="Arial" panose="020B0604020202020204" pitchFamily="34" charset="0"/>
              <a:buChar char="•"/>
            </a:pPr>
            <a:r>
              <a:rPr lang="en-US" sz="1600" dirty="0">
                <a:latin typeface=""/>
                <a:ea typeface="Cambria" panose="02040503050406030204" pitchFamily="18" charset="0"/>
              </a:rPr>
              <a:t>Best Practice stakeholder management that ensures value addition</a:t>
            </a:r>
          </a:p>
          <a:p>
            <a:pPr marL="171450" indent="-171450" algn="just">
              <a:buFont typeface="Arial" panose="020B0604020202020204" pitchFamily="34" charset="0"/>
              <a:buChar char="•"/>
            </a:pPr>
            <a:r>
              <a:rPr lang="en-US" sz="1600" dirty="0">
                <a:latin typeface=""/>
                <a:ea typeface="Cambria" panose="02040503050406030204" pitchFamily="18" charset="0"/>
              </a:rPr>
              <a:t>Improved efficiency and effectiveness through innovation and technology</a:t>
            </a:r>
          </a:p>
          <a:p>
            <a:pPr marL="171450" indent="-171450" algn="just">
              <a:buFont typeface="Arial" panose="020B0604020202020204" pitchFamily="34" charset="0"/>
              <a:buChar char="•"/>
            </a:pPr>
            <a:r>
              <a:rPr lang="en-US" sz="1600" dirty="0">
                <a:latin typeface=""/>
                <a:ea typeface="Cambria" panose="02040503050406030204" pitchFamily="18" charset="0"/>
              </a:rPr>
              <a:t>Satisfaction of internal and external customers</a:t>
            </a:r>
          </a:p>
          <a:p>
            <a:pPr marL="171450" indent="-171450" algn="just">
              <a:buFont typeface="Arial" panose="020B0604020202020204" pitchFamily="34" charset="0"/>
              <a:buChar char="•"/>
            </a:pPr>
            <a:r>
              <a:rPr lang="en-US" sz="1600" dirty="0">
                <a:latin typeface=""/>
                <a:ea typeface="Cambria" panose="02040503050406030204" pitchFamily="18" charset="0"/>
              </a:rPr>
              <a:t>Continual Improvement of all activities, projects, and programs</a:t>
            </a:r>
          </a:p>
          <a:p>
            <a:pPr marL="171450" indent="-171450" algn="just">
              <a:buFont typeface="Arial" panose="020B0604020202020204" pitchFamily="34" charset="0"/>
              <a:buChar char="•"/>
            </a:pPr>
            <a:r>
              <a:rPr lang="en-US" sz="1600" dirty="0">
                <a:latin typeface=""/>
                <a:ea typeface="Cambria" panose="02040503050406030204" pitchFamily="18" charset="0"/>
              </a:rPr>
              <a:t>Compliance with all statutory, regulatory, and contractual requirements</a:t>
            </a:r>
          </a:p>
          <a:p>
            <a:pPr marL="171450" indent="-171450" algn="just">
              <a:buFont typeface="Arial" panose="020B0604020202020204" pitchFamily="34" charset="0"/>
              <a:buChar char="•"/>
            </a:pPr>
            <a:r>
              <a:rPr lang="en-US" sz="1600" dirty="0">
                <a:latin typeface=""/>
                <a:ea typeface="Cambria" panose="02040503050406030204" pitchFamily="18" charset="0"/>
              </a:rPr>
              <a:t>Robust business impact analysis and risk assessment at all levels</a:t>
            </a:r>
          </a:p>
          <a:p>
            <a:pPr marL="171450" indent="-171450" algn="just">
              <a:buFont typeface="Arial" panose="020B0604020202020204" pitchFamily="34" charset="0"/>
              <a:buChar char="•"/>
            </a:pPr>
            <a:r>
              <a:rPr lang="en-US" sz="1600" dirty="0">
                <a:latin typeface=""/>
                <a:ea typeface="Cambria" panose="02040503050406030204" pitchFamily="18" charset="0"/>
              </a:rPr>
              <a:t>Competent and adequately enabled workforce</a:t>
            </a:r>
          </a:p>
        </p:txBody>
      </p:sp>
      <p:sp>
        <p:nvSpPr>
          <p:cNvPr id="6" name="TextBox 5">
            <a:extLst>
              <a:ext uri="{FF2B5EF4-FFF2-40B4-BE49-F238E27FC236}">
                <a16:creationId xmlns:a16="http://schemas.microsoft.com/office/drawing/2014/main" id="{0BF2D776-3A3E-8546-D102-D89B64A65AF9}"/>
              </a:ext>
            </a:extLst>
          </p:cNvPr>
          <p:cNvSpPr txBox="1"/>
          <p:nvPr/>
        </p:nvSpPr>
        <p:spPr>
          <a:xfrm>
            <a:off x="920366" y="3832719"/>
            <a:ext cx="8454981" cy="1815882"/>
          </a:xfrm>
          <a:prstGeom prst="rect">
            <a:avLst/>
          </a:prstGeom>
          <a:noFill/>
        </p:spPr>
        <p:txBody>
          <a:bodyPr wrap="square">
            <a:spAutoFit/>
          </a:bodyPr>
          <a:lstStyle/>
          <a:p>
            <a:pPr algn="just">
              <a:lnSpc>
                <a:spcPct val="200000"/>
              </a:lnSpc>
            </a:pPr>
            <a:r>
              <a:rPr lang="en-US" sz="1600" b="1" dirty="0">
                <a:latin typeface=""/>
                <a:ea typeface="Cambria" panose="02040503050406030204" pitchFamily="18" charset="0"/>
              </a:rPr>
              <a:t>Objectives of the plan</a:t>
            </a:r>
            <a:endParaRPr lang="en-US" sz="1600" dirty="0">
              <a:latin typeface=""/>
              <a:ea typeface="Cambria" panose="02040503050406030204" pitchFamily="18" charset="0"/>
            </a:endParaRPr>
          </a:p>
          <a:p>
            <a:pPr algn="just"/>
            <a:r>
              <a:rPr lang="en-US" sz="1600" dirty="0">
                <a:latin typeface=""/>
                <a:ea typeface="Cambria" panose="02040503050406030204" pitchFamily="18" charset="0"/>
              </a:rPr>
              <a:t>The plan defines rules and processes for maintaining operational continuity for AITEO based on three types of disruptions that may occur distinctively or in combination.</a:t>
            </a:r>
          </a:p>
          <a:p>
            <a:pPr marL="171450" indent="-171450" algn="just">
              <a:buFont typeface="Arial" panose="020B0604020202020204" pitchFamily="34" charset="0"/>
              <a:buChar char="•"/>
            </a:pPr>
            <a:r>
              <a:rPr lang="en-US" sz="1600" dirty="0">
                <a:latin typeface=""/>
                <a:ea typeface="Cambria" panose="02040503050406030204" pitchFamily="18" charset="0"/>
              </a:rPr>
              <a:t>Loss of access to parts of or the entire facility and or operational assets </a:t>
            </a:r>
          </a:p>
          <a:p>
            <a:pPr marL="171450" indent="-171450" algn="just">
              <a:buFont typeface="Arial" panose="020B0604020202020204" pitchFamily="34" charset="0"/>
              <a:buChar char="•"/>
            </a:pPr>
            <a:r>
              <a:rPr lang="en-US" sz="1600" dirty="0">
                <a:latin typeface=""/>
                <a:ea typeface="Cambria" panose="02040503050406030204" pitchFamily="18" charset="0"/>
              </a:rPr>
              <a:t>Loss of services due to a reduction in workforce </a:t>
            </a:r>
          </a:p>
          <a:p>
            <a:pPr marL="171450" indent="-171450" algn="just">
              <a:buFont typeface="Arial" panose="020B0604020202020204" pitchFamily="34" charset="0"/>
              <a:buChar char="•"/>
            </a:pPr>
            <a:r>
              <a:rPr lang="en-US" sz="1600" dirty="0">
                <a:latin typeface=""/>
                <a:ea typeface="Cambria" panose="02040503050406030204" pitchFamily="18" charset="0"/>
              </a:rPr>
              <a:t>Loss of services due to equipment or systems failure</a:t>
            </a:r>
          </a:p>
        </p:txBody>
      </p:sp>
      <p:sp>
        <p:nvSpPr>
          <p:cNvPr id="7" name="TextBox 6">
            <a:extLst>
              <a:ext uri="{FF2B5EF4-FFF2-40B4-BE49-F238E27FC236}">
                <a16:creationId xmlns:a16="http://schemas.microsoft.com/office/drawing/2014/main" id="{A7E50E84-1B30-4ADD-C341-B7E0AC2DD22D}"/>
              </a:ext>
            </a:extLst>
          </p:cNvPr>
          <p:cNvSpPr txBox="1"/>
          <p:nvPr/>
        </p:nvSpPr>
        <p:spPr>
          <a:xfrm>
            <a:off x="887766" y="8393016"/>
            <a:ext cx="8586229" cy="830997"/>
          </a:xfrm>
          <a:prstGeom prst="rect">
            <a:avLst/>
          </a:prstGeom>
          <a:noFill/>
        </p:spPr>
        <p:txBody>
          <a:bodyPr wrap="square">
            <a:spAutoFit/>
          </a:bodyPr>
          <a:lstStyle/>
          <a:p>
            <a:pPr algn="just"/>
            <a:r>
              <a:rPr lang="en-US" sz="1600" dirty="0">
                <a:latin typeface=""/>
                <a:ea typeface="Cambria" panose="02040503050406030204" pitchFamily="18" charset="0"/>
              </a:rPr>
              <a:t>Continuity of Operations (COOP) planning guarantees that AITEO can continue or promptly begin to perform its critical business functions that support the organization's mission, comply with legal obligations, and promote life safety in all situations. </a:t>
            </a:r>
          </a:p>
        </p:txBody>
      </p:sp>
      <p:sp>
        <p:nvSpPr>
          <p:cNvPr id="8" name="TextBox 7">
            <a:extLst>
              <a:ext uri="{FF2B5EF4-FFF2-40B4-BE49-F238E27FC236}">
                <a16:creationId xmlns:a16="http://schemas.microsoft.com/office/drawing/2014/main" id="{BD759982-E74D-4247-1B80-59A29C54ED33}"/>
              </a:ext>
            </a:extLst>
          </p:cNvPr>
          <p:cNvSpPr txBox="1"/>
          <p:nvPr/>
        </p:nvSpPr>
        <p:spPr>
          <a:xfrm>
            <a:off x="898923" y="8037750"/>
            <a:ext cx="1717786" cy="369332"/>
          </a:xfrm>
          <a:prstGeom prst="rect">
            <a:avLst/>
          </a:prstGeom>
          <a:noFill/>
        </p:spPr>
        <p:txBody>
          <a:bodyPr wrap="square">
            <a:spAutoFit/>
          </a:bodyPr>
          <a:lstStyle/>
          <a:p>
            <a:r>
              <a:rPr lang="en-US" b="1" dirty="0">
                <a:latin typeface=""/>
                <a:ea typeface="Cambria" panose="02040503050406030204" pitchFamily="18" charset="0"/>
              </a:rPr>
              <a:t>Overview</a:t>
            </a:r>
          </a:p>
        </p:txBody>
      </p:sp>
      <p:sp>
        <p:nvSpPr>
          <p:cNvPr id="9" name="TextBox 8">
            <a:extLst>
              <a:ext uri="{FF2B5EF4-FFF2-40B4-BE49-F238E27FC236}">
                <a16:creationId xmlns:a16="http://schemas.microsoft.com/office/drawing/2014/main" id="{9C11DB72-877C-E86E-5663-24DD008A1CBD}"/>
              </a:ext>
            </a:extLst>
          </p:cNvPr>
          <p:cNvSpPr txBox="1"/>
          <p:nvPr/>
        </p:nvSpPr>
        <p:spPr>
          <a:xfrm>
            <a:off x="9904538" y="3028034"/>
            <a:ext cx="7962683" cy="1077218"/>
          </a:xfrm>
          <a:prstGeom prst="rect">
            <a:avLst/>
          </a:prstGeom>
          <a:noFill/>
        </p:spPr>
        <p:txBody>
          <a:bodyPr wrap="square">
            <a:spAutoFit/>
          </a:bodyPr>
          <a:lstStyle/>
          <a:p>
            <a:pPr algn="just"/>
            <a:r>
              <a:rPr lang="en-US" sz="1600" dirty="0">
                <a:latin typeface=""/>
                <a:ea typeface="Cambria" panose="02040503050406030204" pitchFamily="18" charset="0"/>
              </a:rPr>
              <a:t>The scope of this plan covers AITEO and all of its staff, visitors, assets, and facilities. The plan is applicable once the life safety of employees, customers, and guests has been confirmed, and if a facility is, or becomes inaccessible. It may be active during normal business hours or after hours, with or without prior notification.</a:t>
            </a:r>
          </a:p>
        </p:txBody>
      </p:sp>
      <p:sp>
        <p:nvSpPr>
          <p:cNvPr id="10" name="TextBox 9">
            <a:extLst>
              <a:ext uri="{FF2B5EF4-FFF2-40B4-BE49-F238E27FC236}">
                <a16:creationId xmlns:a16="http://schemas.microsoft.com/office/drawing/2014/main" id="{D23F964A-C9C4-CEC1-CED4-B0B7355A9977}"/>
              </a:ext>
            </a:extLst>
          </p:cNvPr>
          <p:cNvSpPr txBox="1"/>
          <p:nvPr/>
        </p:nvSpPr>
        <p:spPr>
          <a:xfrm>
            <a:off x="9891664" y="2649812"/>
            <a:ext cx="4211793" cy="369332"/>
          </a:xfrm>
          <a:prstGeom prst="rect">
            <a:avLst/>
          </a:prstGeom>
          <a:noFill/>
        </p:spPr>
        <p:txBody>
          <a:bodyPr wrap="square">
            <a:spAutoFit/>
          </a:bodyPr>
          <a:lstStyle/>
          <a:p>
            <a:r>
              <a:rPr lang="en-US" b="1" dirty="0">
                <a:latin typeface=""/>
                <a:ea typeface="Cambria" panose="02040503050406030204" pitchFamily="18" charset="0"/>
              </a:rPr>
              <a:t>Plan Scope &amp; Applicability</a:t>
            </a:r>
          </a:p>
        </p:txBody>
      </p:sp>
      <p:sp>
        <p:nvSpPr>
          <p:cNvPr id="11" name="TextBox 10">
            <a:extLst>
              <a:ext uri="{FF2B5EF4-FFF2-40B4-BE49-F238E27FC236}">
                <a16:creationId xmlns:a16="http://schemas.microsoft.com/office/drawing/2014/main" id="{4D8BDAB2-E2B3-F514-2838-87BB4C267474}"/>
              </a:ext>
            </a:extLst>
          </p:cNvPr>
          <p:cNvSpPr txBox="1"/>
          <p:nvPr/>
        </p:nvSpPr>
        <p:spPr>
          <a:xfrm>
            <a:off x="9951978" y="4575118"/>
            <a:ext cx="8122001" cy="2554545"/>
          </a:xfrm>
          <a:prstGeom prst="rect">
            <a:avLst/>
          </a:prstGeom>
          <a:noFill/>
        </p:spPr>
        <p:txBody>
          <a:bodyPr wrap="square">
            <a:spAutoFit/>
          </a:bodyPr>
          <a:lstStyle/>
          <a:p>
            <a:pPr algn="just"/>
            <a:r>
              <a:rPr lang="en-US" sz="1600" dirty="0">
                <a:latin typeface=""/>
                <a:ea typeface="Cambria" panose="02040503050406030204" pitchFamily="18" charset="0"/>
              </a:rPr>
              <a:t>The objective of the AITEO Business Continuity Plan is to facilitate the timely and organized resumption of vital operations, functions, and technology in order to ensure the organization's viability and stability. During this process, it is very important to make sure that employees, customers, and guests are safe and healthy. </a:t>
            </a:r>
          </a:p>
          <a:p>
            <a:pPr algn="just"/>
            <a:endParaRPr lang="en-US" sz="1600" dirty="0">
              <a:latin typeface=""/>
              <a:ea typeface="Cambria" panose="02040503050406030204" pitchFamily="18" charset="0"/>
            </a:endParaRPr>
          </a:p>
          <a:p>
            <a:pPr algn="just"/>
            <a:r>
              <a:rPr lang="en-US" sz="1600" dirty="0">
                <a:latin typeface=""/>
                <a:ea typeface="Cambria" panose="02040503050406030204" pitchFamily="18" charset="0"/>
              </a:rPr>
              <a:t>The plan's primary objectives are to:</a:t>
            </a:r>
          </a:p>
          <a:p>
            <a:pPr marL="171450" indent="-171450" algn="just">
              <a:buFont typeface="Arial" panose="020B0604020202020204" pitchFamily="34" charset="0"/>
              <a:buChar char="•"/>
            </a:pPr>
            <a:r>
              <a:rPr lang="en-US" sz="1600" dirty="0">
                <a:latin typeface=""/>
                <a:ea typeface="Cambria" panose="02040503050406030204" pitchFamily="18" charset="0"/>
              </a:rPr>
              <a:t>Keep critical business functions running</a:t>
            </a:r>
          </a:p>
          <a:p>
            <a:pPr marL="171450" indent="-171450" algn="just">
              <a:buFont typeface="Arial" panose="020B0604020202020204" pitchFamily="34" charset="0"/>
              <a:buChar char="•"/>
            </a:pPr>
            <a:r>
              <a:rPr lang="en-US" sz="1600" dirty="0">
                <a:latin typeface=""/>
                <a:ea typeface="Cambria" panose="02040503050406030204" pitchFamily="18" charset="0"/>
              </a:rPr>
              <a:t>Ensure that employees have access to a backup facility. </a:t>
            </a:r>
          </a:p>
          <a:p>
            <a:pPr marL="171450" indent="-171450" algn="just">
              <a:buFont typeface="Arial" panose="020B0604020202020204" pitchFamily="34" charset="0"/>
              <a:buChar char="•"/>
            </a:pPr>
            <a:r>
              <a:rPr lang="en-US" sz="1600" dirty="0">
                <a:latin typeface=""/>
                <a:ea typeface="Cambria" panose="02040503050406030204" pitchFamily="18" charset="0"/>
              </a:rPr>
              <a:t>Ensure employees have secure facility access.</a:t>
            </a:r>
          </a:p>
          <a:p>
            <a:pPr marL="171450" indent="-171450" algn="just">
              <a:buFont typeface="Arial" panose="020B0604020202020204" pitchFamily="34" charset="0"/>
              <a:buChar char="•"/>
            </a:pPr>
            <a:r>
              <a:rPr lang="en-US" sz="1600" dirty="0">
                <a:latin typeface=""/>
                <a:ea typeface="Cambria" panose="02040503050406030204" pitchFamily="18" charset="0"/>
              </a:rPr>
              <a:t>Ensure that vital records are accessible under all circumstances.</a:t>
            </a:r>
          </a:p>
        </p:txBody>
      </p:sp>
      <p:sp>
        <p:nvSpPr>
          <p:cNvPr id="12" name="TextBox 11">
            <a:extLst>
              <a:ext uri="{FF2B5EF4-FFF2-40B4-BE49-F238E27FC236}">
                <a16:creationId xmlns:a16="http://schemas.microsoft.com/office/drawing/2014/main" id="{0BEA8FFC-F2BC-4799-28A0-E054D35E8846}"/>
              </a:ext>
            </a:extLst>
          </p:cNvPr>
          <p:cNvSpPr txBox="1"/>
          <p:nvPr/>
        </p:nvSpPr>
        <p:spPr>
          <a:xfrm>
            <a:off x="9935404" y="7533551"/>
            <a:ext cx="7664339" cy="2062103"/>
          </a:xfrm>
          <a:prstGeom prst="rect">
            <a:avLst/>
          </a:prstGeom>
          <a:noFill/>
        </p:spPr>
        <p:txBody>
          <a:bodyPr wrap="square">
            <a:spAutoFit/>
          </a:bodyPr>
          <a:lstStyle/>
          <a:p>
            <a:r>
              <a:rPr lang="en-US" sz="1600" dirty="0">
                <a:latin typeface=""/>
                <a:ea typeface="Cambria" panose="02040503050406030204" pitchFamily="18" charset="0"/>
              </a:rPr>
              <a:t>The following assumptions were used while creating this plan:</a:t>
            </a:r>
          </a:p>
          <a:p>
            <a:endParaRPr lang="en-US" sz="1600" dirty="0">
              <a:latin typeface=""/>
              <a:ea typeface="Cambria" panose="02040503050406030204" pitchFamily="18" charset="0"/>
            </a:endParaRPr>
          </a:p>
          <a:p>
            <a:r>
              <a:rPr lang="en-US" sz="1600" dirty="0">
                <a:latin typeface=""/>
                <a:ea typeface="Cambria" panose="02040503050406030204" pitchFamily="18" charset="0"/>
              </a:rPr>
              <a:t>An event that disrupts normal business operations has occurred and led to one or all of the following:</a:t>
            </a:r>
          </a:p>
          <a:p>
            <a:endParaRPr lang="en-US" sz="1600" dirty="0">
              <a:latin typeface=""/>
              <a:ea typeface="Cambria" panose="02040503050406030204" pitchFamily="18" charset="0"/>
            </a:endParaRPr>
          </a:p>
          <a:p>
            <a:pPr marL="171450" indent="-171450">
              <a:buFont typeface="Arial" panose="020B0604020202020204" pitchFamily="34" charset="0"/>
              <a:buChar char="•"/>
            </a:pPr>
            <a:r>
              <a:rPr lang="en-US" sz="1600" dirty="0">
                <a:latin typeface=""/>
                <a:ea typeface="Cambria" panose="02040503050406030204" pitchFamily="18" charset="0"/>
              </a:rPr>
              <a:t>The facility is inaccessible or has restricted access.</a:t>
            </a:r>
          </a:p>
          <a:p>
            <a:pPr marL="171450" indent="-171450">
              <a:buFont typeface="Arial" panose="020B0604020202020204" pitchFamily="34" charset="0"/>
              <a:buChar char="•"/>
            </a:pPr>
            <a:r>
              <a:rPr lang="en-US" sz="1600" dirty="0">
                <a:latin typeface=""/>
                <a:ea typeface="Cambria" panose="02040503050406030204" pitchFamily="18" charset="0"/>
              </a:rPr>
              <a:t>The facility's documents and equipment are inaccessible.</a:t>
            </a:r>
          </a:p>
          <a:p>
            <a:pPr marL="171450" indent="-171450">
              <a:buFont typeface="Arial" panose="020B0604020202020204" pitchFamily="34" charset="0"/>
              <a:buChar char="•"/>
            </a:pPr>
            <a:r>
              <a:rPr lang="en-US" sz="1600" dirty="0">
                <a:latin typeface=""/>
                <a:ea typeface="Cambria" panose="02040503050406030204" pitchFamily="18" charset="0"/>
              </a:rPr>
              <a:t>Relevant and key Aiteo personnel are available to continue operations </a:t>
            </a:r>
          </a:p>
        </p:txBody>
      </p:sp>
      <p:sp>
        <p:nvSpPr>
          <p:cNvPr id="13" name="TextBox 12">
            <a:extLst>
              <a:ext uri="{FF2B5EF4-FFF2-40B4-BE49-F238E27FC236}">
                <a16:creationId xmlns:a16="http://schemas.microsoft.com/office/drawing/2014/main" id="{65B32280-A56B-3246-893D-E6093F87EEA7}"/>
              </a:ext>
            </a:extLst>
          </p:cNvPr>
          <p:cNvSpPr txBox="1"/>
          <p:nvPr/>
        </p:nvSpPr>
        <p:spPr>
          <a:xfrm>
            <a:off x="9928412" y="7099338"/>
            <a:ext cx="2434342" cy="369332"/>
          </a:xfrm>
          <a:prstGeom prst="rect">
            <a:avLst/>
          </a:prstGeom>
          <a:noFill/>
        </p:spPr>
        <p:txBody>
          <a:bodyPr wrap="square">
            <a:spAutoFit/>
          </a:bodyPr>
          <a:lstStyle/>
          <a:p>
            <a:r>
              <a:rPr lang="en-US" b="1" dirty="0">
                <a:latin typeface=""/>
                <a:ea typeface="Cambria" panose="02040503050406030204" pitchFamily="18" charset="0"/>
              </a:rPr>
              <a:t>Plan Assumptions</a:t>
            </a:r>
          </a:p>
        </p:txBody>
      </p:sp>
      <p:sp>
        <p:nvSpPr>
          <p:cNvPr id="14" name="TextBox 13">
            <a:extLst>
              <a:ext uri="{FF2B5EF4-FFF2-40B4-BE49-F238E27FC236}">
                <a16:creationId xmlns:a16="http://schemas.microsoft.com/office/drawing/2014/main" id="{6D077E88-776C-98F3-FDC2-7B61C72F05E2}"/>
              </a:ext>
            </a:extLst>
          </p:cNvPr>
          <p:cNvSpPr txBox="1"/>
          <p:nvPr/>
        </p:nvSpPr>
        <p:spPr>
          <a:xfrm>
            <a:off x="9951322" y="4262399"/>
            <a:ext cx="5132330" cy="369332"/>
          </a:xfrm>
          <a:prstGeom prst="rect">
            <a:avLst/>
          </a:prstGeom>
          <a:noFill/>
        </p:spPr>
        <p:txBody>
          <a:bodyPr wrap="square">
            <a:spAutoFit/>
          </a:bodyPr>
          <a:lstStyle/>
          <a:p>
            <a:r>
              <a:rPr lang="en-US" b="1" dirty="0">
                <a:latin typeface=""/>
                <a:ea typeface="Cambria" panose="02040503050406030204" pitchFamily="18" charset="0"/>
              </a:rPr>
              <a:t>Plan Objectives</a:t>
            </a:r>
          </a:p>
        </p:txBody>
      </p:sp>
      <p:sp>
        <p:nvSpPr>
          <p:cNvPr id="16" name="TextBox 15">
            <a:extLst>
              <a:ext uri="{FF2B5EF4-FFF2-40B4-BE49-F238E27FC236}">
                <a16:creationId xmlns:a16="http://schemas.microsoft.com/office/drawing/2014/main" id="{816721AB-3F08-C171-D937-B8E416CCA45F}"/>
              </a:ext>
            </a:extLst>
          </p:cNvPr>
          <p:cNvSpPr txBox="1"/>
          <p:nvPr/>
        </p:nvSpPr>
        <p:spPr>
          <a:xfrm>
            <a:off x="9890298" y="943839"/>
            <a:ext cx="7709445" cy="1569660"/>
          </a:xfrm>
          <a:prstGeom prst="rect">
            <a:avLst/>
          </a:prstGeom>
          <a:noFill/>
        </p:spPr>
        <p:txBody>
          <a:bodyPr wrap="square">
            <a:spAutoFit/>
          </a:bodyPr>
          <a:lstStyle/>
          <a:p>
            <a:pPr algn="just"/>
            <a:r>
              <a:rPr lang="en-US" sz="1600" dirty="0">
                <a:latin typeface=""/>
                <a:ea typeface="Cambria" panose="02040503050406030204" pitchFamily="18" charset="0"/>
              </a:rPr>
              <a:t>This encompasses environmental, technological, and human-caused incidents, as well as those that result in the loss of access to some or all of its facilities or the interruption of service due to equipment or system failure. The benefit of COOP planning is that it makes it possible to predict and plan for responses to a wide range of incidents, improves the performance of the firm's core business processes, and ensures that the business will recover quickly.</a:t>
            </a:r>
          </a:p>
        </p:txBody>
      </p:sp>
    </p:spTree>
    <p:extLst>
      <p:ext uri="{BB962C8B-B14F-4D97-AF65-F5344CB8AC3E}">
        <p14:creationId xmlns:p14="http://schemas.microsoft.com/office/powerpoint/2010/main" val="2344700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516916"/>
            <a:ext cx="2116421"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18" name="TextBox 17">
            <a:extLst>
              <a:ext uri="{FF2B5EF4-FFF2-40B4-BE49-F238E27FC236}">
                <a16:creationId xmlns:a16="http://schemas.microsoft.com/office/drawing/2014/main" id="{0D9C5D3D-9AED-4866-B0E5-A68462ADDDD8}"/>
              </a:ext>
            </a:extLst>
          </p:cNvPr>
          <p:cNvSpPr txBox="1"/>
          <p:nvPr/>
        </p:nvSpPr>
        <p:spPr>
          <a:xfrm>
            <a:off x="912620" y="451765"/>
            <a:ext cx="13984480" cy="784830"/>
          </a:xfrm>
          <a:prstGeom prst="rect">
            <a:avLst/>
          </a:prstGeom>
          <a:noFill/>
        </p:spPr>
        <p:txBody>
          <a:bodyPr wrap="square" rtlCol="0">
            <a:spAutoFit/>
          </a:bodyPr>
          <a:lstStyle/>
          <a:p>
            <a:r>
              <a:rPr lang="en-US" sz="4500" dirty="0">
                <a:solidFill>
                  <a:srgbClr val="FF0000"/>
                </a:solidFill>
                <a:latin typeface="Roboto Black" panose="02000000000000000000" pitchFamily="2" charset="0"/>
                <a:ea typeface="Roboto Black" panose="02000000000000000000" pitchFamily="2" charset="0"/>
                <a:cs typeface="Open Sans Light" panose="020B0306030504020204" pitchFamily="34" charset="0"/>
              </a:rPr>
              <a:t>Glossary/Key Definitions</a:t>
            </a:r>
            <a:endParaRPr lang="ru-RU" sz="4500" dirty="0">
              <a:solidFill>
                <a:srgbClr val="FF0000"/>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33661"/>
            <a:ext cx="11501660" cy="6913679"/>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32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24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8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32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3200" b="1" u="sng" dirty="0">
              <a:solidFill>
                <a:schemeClr val="bg1"/>
              </a:solidFill>
              <a:latin typeface="Roboto" pitchFamily="2" charset="0"/>
              <a:ea typeface="Roboto" pitchFamily="2" charset="0"/>
            </a:endParaRPr>
          </a:p>
        </p:txBody>
      </p:sp>
      <p:sp>
        <p:nvSpPr>
          <p:cNvPr id="2" name="Subtitle 2">
            <a:extLst>
              <a:ext uri="{FF2B5EF4-FFF2-40B4-BE49-F238E27FC236}">
                <a16:creationId xmlns:a16="http://schemas.microsoft.com/office/drawing/2014/main" id="{8E0BA5B0-7438-54A8-2896-0F878179A20C}"/>
              </a:ext>
            </a:extLst>
          </p:cNvPr>
          <p:cNvSpPr txBox="1">
            <a:spLocks/>
          </p:cNvSpPr>
          <p:nvPr/>
        </p:nvSpPr>
        <p:spPr>
          <a:xfrm>
            <a:off x="1263212" y="1355567"/>
            <a:ext cx="15386488" cy="7965446"/>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00000"/>
              </a:lnSpc>
              <a:spcAft>
                <a:spcPts val="0"/>
              </a:spcAft>
            </a:pPr>
            <a:r>
              <a:rPr lang="en-US" sz="1800" dirty="0">
                <a:latin typeface=""/>
                <a:ea typeface="Cambria" panose="02040503050406030204" pitchFamily="18" charset="0"/>
              </a:rPr>
              <a:t>BCP – Business Continuity Plan</a:t>
            </a:r>
          </a:p>
          <a:p>
            <a:pPr algn="just" fontAlgn="auto">
              <a:lnSpc>
                <a:spcPct val="100000"/>
              </a:lnSpc>
              <a:spcAft>
                <a:spcPts val="0"/>
              </a:spcAft>
            </a:pPr>
            <a:r>
              <a:rPr lang="en-US" sz="1800" dirty="0">
                <a:latin typeface=""/>
                <a:ea typeface="Cambria" panose="02040503050406030204" pitchFamily="18" charset="0"/>
              </a:rPr>
              <a:t>Relevant/critical staff: relevant and key personnel refers to Aiteo staff that are key to the functions that are affected by the disruption. This however excludes all casual or non-core staff as the case may be)</a:t>
            </a:r>
          </a:p>
          <a:p>
            <a:pPr algn="just"/>
            <a:r>
              <a:rPr lang="en-US" sz="1800" dirty="0">
                <a:latin typeface=""/>
                <a:ea typeface="Cambria" panose="02040503050406030204" pitchFamily="18" charset="0"/>
              </a:rPr>
              <a:t>Disruption: Loss of access to parts of or the entire facility and or operational assets, Loss of services due to a reduction in workforce, Loss of services due to equipment or systems failure</a:t>
            </a:r>
          </a:p>
          <a:p>
            <a:pPr algn="just"/>
            <a:r>
              <a:rPr lang="en-US" sz="1800" dirty="0">
                <a:latin typeface=""/>
                <a:ea typeface="Cambria" panose="02040503050406030204" pitchFamily="18" charset="0"/>
              </a:rPr>
              <a:t>Policy statement: The overall policy governing </a:t>
            </a:r>
            <a:r>
              <a:rPr lang="en-US" sz="1800" dirty="0" err="1">
                <a:latin typeface=""/>
                <a:ea typeface="Cambria" panose="02040503050406030204" pitchFamily="18" charset="0"/>
              </a:rPr>
              <a:t>Aiteo’s</a:t>
            </a:r>
            <a:r>
              <a:rPr lang="en-US" sz="1800" dirty="0">
                <a:latin typeface=""/>
                <a:ea typeface="Cambria" panose="02040503050406030204" pitchFamily="18" charset="0"/>
              </a:rPr>
              <a:t> response, strategy and series of activities to guide its workforce in the case of a disaster or disruption to its business </a:t>
            </a:r>
          </a:p>
          <a:p>
            <a:pPr algn="just"/>
            <a:r>
              <a:rPr lang="en-US" sz="1800" dirty="0">
                <a:latin typeface=""/>
                <a:ea typeface="Cambria" panose="02040503050406030204" pitchFamily="18" charset="0"/>
              </a:rPr>
              <a:t>CMT: Continuity Management Team</a:t>
            </a:r>
          </a:p>
          <a:p>
            <a:pPr algn="just"/>
            <a:r>
              <a:rPr lang="en-US" sz="1800" dirty="0">
                <a:latin typeface=""/>
                <a:ea typeface="Cambria" panose="02040503050406030204" pitchFamily="18" charset="0"/>
              </a:rPr>
              <a:t>COOP: Continuity of Operations planning</a:t>
            </a:r>
          </a:p>
          <a:p>
            <a:pPr algn="just"/>
            <a:endParaRPr lang="en-US" sz="1800" dirty="0">
              <a:latin typeface=""/>
              <a:ea typeface="Cambria" panose="02040503050406030204" pitchFamily="18" charset="0"/>
            </a:endParaRPr>
          </a:p>
          <a:p>
            <a:pPr algn="just" fontAlgn="auto">
              <a:lnSpc>
                <a:spcPct val="100000"/>
              </a:lnSpc>
              <a:spcAft>
                <a:spcPts val="0"/>
              </a:spcAft>
            </a:pPr>
            <a:endParaRPr lang="en-US" sz="1800" dirty="0">
              <a:latin typeface=""/>
              <a:ea typeface="Cambria" panose="02040503050406030204" pitchFamily="18" charset="0"/>
            </a:endParaRPr>
          </a:p>
          <a:p>
            <a:pPr algn="just" fontAlgn="auto">
              <a:lnSpc>
                <a:spcPct val="100000"/>
              </a:lnSpc>
              <a:spcAft>
                <a:spcPts val="0"/>
              </a:spcAft>
            </a:pPr>
            <a:endParaRPr lang="en-US" sz="2000" dirty="0">
              <a:latin typeface=""/>
              <a:ea typeface="Cambria" panose="02040503050406030204" pitchFamily="18" charset="0"/>
            </a:endParaRPr>
          </a:p>
          <a:p>
            <a:pPr algn="just" fontAlgn="auto">
              <a:lnSpc>
                <a:spcPct val="100000"/>
              </a:lnSpc>
              <a:spcAft>
                <a:spcPts val="0"/>
              </a:spcAft>
            </a:pPr>
            <a:endParaRPr lang="en-US" sz="1800" dirty="0">
              <a:latin typeface=""/>
              <a:ea typeface="Cambria" panose="02040503050406030204" pitchFamily="18" charset="0"/>
            </a:endParaRPr>
          </a:p>
          <a:p>
            <a:pPr algn="just" fontAlgn="auto">
              <a:lnSpc>
                <a:spcPct val="100000"/>
              </a:lnSpc>
              <a:spcAft>
                <a:spcPts val="0"/>
              </a:spcAft>
            </a:pPr>
            <a:endParaRPr lang="en-US" sz="1800" dirty="0">
              <a:latin typeface=""/>
              <a:ea typeface="Cambria" panose="02040503050406030204" pitchFamily="18" charset="0"/>
            </a:endParaRPr>
          </a:p>
          <a:p>
            <a:pPr algn="just" fontAlgn="auto">
              <a:lnSpc>
                <a:spcPct val="100000"/>
              </a:lnSpc>
              <a:spcAft>
                <a:spcPts val="0"/>
              </a:spcAft>
            </a:pPr>
            <a:endParaRPr lang="en-US" sz="900" dirty="0">
              <a:latin typeface=""/>
              <a:ea typeface="Cambria" panose="02040503050406030204" pitchFamily="18" charset="0"/>
            </a:endParaRPr>
          </a:p>
        </p:txBody>
      </p:sp>
    </p:spTree>
    <p:extLst>
      <p:ext uri="{BB962C8B-B14F-4D97-AF65-F5344CB8AC3E}">
        <p14:creationId xmlns:p14="http://schemas.microsoft.com/office/powerpoint/2010/main" val="1516213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4978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6" name="TextBox 5">
            <a:extLst>
              <a:ext uri="{FF2B5EF4-FFF2-40B4-BE49-F238E27FC236}">
                <a16:creationId xmlns:a16="http://schemas.microsoft.com/office/drawing/2014/main" id="{1630FD3F-CF27-54DC-FDF5-132F1485E64E}"/>
              </a:ext>
            </a:extLst>
          </p:cNvPr>
          <p:cNvSpPr txBox="1"/>
          <p:nvPr/>
        </p:nvSpPr>
        <p:spPr>
          <a:xfrm>
            <a:off x="891214" y="461092"/>
            <a:ext cx="17428720" cy="646331"/>
          </a:xfrm>
          <a:prstGeom prst="rect">
            <a:avLst/>
          </a:prstGeom>
          <a:noFill/>
        </p:spPr>
        <p:txBody>
          <a:bodyPr wrap="square" rtlCol="0">
            <a:spAutoFit/>
          </a:bodyPr>
          <a:lstStyle>
            <a:defPPr>
              <a:defRPr lang="en-US"/>
            </a:defPPr>
            <a:lvl1pPr>
              <a:defRPr sz="4500">
                <a:solidFill>
                  <a:srgbClr val="FF0000"/>
                </a:solidFill>
                <a:latin typeface="Roboto Black" panose="02000000000000000000" pitchFamily="2" charset="0"/>
                <a:ea typeface="Roboto Black" panose="02000000000000000000" pitchFamily="2" charset="0"/>
                <a:cs typeface="Open Sans Light" panose="020B0306030504020204" pitchFamily="34" charset="0"/>
              </a:defRPr>
            </a:lvl1pPr>
          </a:lstStyle>
          <a:p>
            <a:r>
              <a:rPr lang="en-US" dirty="0"/>
              <a:t>The Governance, Risk and Compliance Committee </a:t>
            </a:r>
            <a:endParaRPr lang="ru-RU" dirty="0"/>
          </a:p>
        </p:txBody>
      </p:sp>
      <p:grpSp>
        <p:nvGrpSpPr>
          <p:cNvPr id="7" name="Group 6">
            <a:extLst>
              <a:ext uri="{FF2B5EF4-FFF2-40B4-BE49-F238E27FC236}">
                <a16:creationId xmlns:a16="http://schemas.microsoft.com/office/drawing/2014/main" id="{5B8BA3E8-103C-ACB3-4235-11CCE42BB33F}"/>
              </a:ext>
            </a:extLst>
          </p:cNvPr>
          <p:cNvGrpSpPr/>
          <p:nvPr/>
        </p:nvGrpSpPr>
        <p:grpSpPr>
          <a:xfrm>
            <a:off x="1289174" y="1941170"/>
            <a:ext cx="9153492" cy="7328095"/>
            <a:chOff x="435430" y="1988455"/>
            <a:chExt cx="6000806" cy="6719581"/>
          </a:xfrm>
        </p:grpSpPr>
        <p:sp>
          <p:nvSpPr>
            <p:cNvPr id="8" name="Rectangle 7">
              <a:extLst>
                <a:ext uri="{FF2B5EF4-FFF2-40B4-BE49-F238E27FC236}">
                  <a16:creationId xmlns:a16="http://schemas.microsoft.com/office/drawing/2014/main" id="{6AE58F0D-66D5-DB89-ED8D-E905F1537B44}"/>
                </a:ext>
              </a:extLst>
            </p:cNvPr>
            <p:cNvSpPr/>
            <p:nvPr/>
          </p:nvSpPr>
          <p:spPr>
            <a:xfrm>
              <a:off x="435431" y="5413825"/>
              <a:ext cx="1451429" cy="3294211"/>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
                <a:ea typeface="Cambria" panose="02040503050406030204" pitchFamily="18" charset="0"/>
              </a:endParaRPr>
            </a:p>
          </p:txBody>
        </p:sp>
        <p:sp>
          <p:nvSpPr>
            <p:cNvPr id="9" name="Rectangle 8">
              <a:extLst>
                <a:ext uri="{FF2B5EF4-FFF2-40B4-BE49-F238E27FC236}">
                  <a16:creationId xmlns:a16="http://schemas.microsoft.com/office/drawing/2014/main" id="{3EEFA0E1-E039-695A-1B8B-992610B7BD23}"/>
                </a:ext>
              </a:extLst>
            </p:cNvPr>
            <p:cNvSpPr/>
            <p:nvPr/>
          </p:nvSpPr>
          <p:spPr>
            <a:xfrm>
              <a:off x="435430" y="5413826"/>
              <a:ext cx="1451429" cy="624101"/>
            </a:xfrm>
            <a:prstGeom prst="rect">
              <a:avLst/>
            </a:prstGeom>
            <a:solidFill>
              <a:srgbClr val="814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2"/>
                  </a:solidFill>
                  <a:latin typeface=""/>
                  <a:ea typeface="Cambria" panose="02040503050406030204" pitchFamily="18" charset="0"/>
                </a:rPr>
                <a:t>Manager-Risk Owners</a:t>
              </a:r>
            </a:p>
          </p:txBody>
        </p:sp>
        <p:sp>
          <p:nvSpPr>
            <p:cNvPr id="10" name="Rectangle 9">
              <a:extLst>
                <a:ext uri="{FF2B5EF4-FFF2-40B4-BE49-F238E27FC236}">
                  <a16:creationId xmlns:a16="http://schemas.microsoft.com/office/drawing/2014/main" id="{EE0BB6EE-8F4D-0B8E-AADA-1A28071BB3E8}"/>
                </a:ext>
              </a:extLst>
            </p:cNvPr>
            <p:cNvSpPr/>
            <p:nvPr/>
          </p:nvSpPr>
          <p:spPr>
            <a:xfrm>
              <a:off x="1938584" y="5413825"/>
              <a:ext cx="1451429" cy="3277661"/>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
                <a:ea typeface="Cambria" panose="02040503050406030204" pitchFamily="18" charset="0"/>
              </a:endParaRPr>
            </a:p>
          </p:txBody>
        </p:sp>
        <p:sp>
          <p:nvSpPr>
            <p:cNvPr id="11" name="Rectangle 10">
              <a:extLst>
                <a:ext uri="{FF2B5EF4-FFF2-40B4-BE49-F238E27FC236}">
                  <a16:creationId xmlns:a16="http://schemas.microsoft.com/office/drawing/2014/main" id="{FF751094-1B30-9A3C-B4D7-78BACB1FC895}"/>
                </a:ext>
              </a:extLst>
            </p:cNvPr>
            <p:cNvSpPr/>
            <p:nvPr/>
          </p:nvSpPr>
          <p:spPr>
            <a:xfrm>
              <a:off x="1938584" y="5399299"/>
              <a:ext cx="1451429" cy="624101"/>
            </a:xfrm>
            <a:prstGeom prst="rect">
              <a:avLst/>
            </a:prstGeom>
            <a:solidFill>
              <a:srgbClr val="814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2"/>
                  </a:solidFill>
                  <a:latin typeface=""/>
                  <a:ea typeface="Cambria" panose="02040503050406030204" pitchFamily="18" charset="0"/>
                </a:rPr>
                <a:t>Organizers of Risk Management in Subsidiaries </a:t>
              </a:r>
            </a:p>
          </p:txBody>
        </p:sp>
        <p:sp>
          <p:nvSpPr>
            <p:cNvPr id="12" name="Rectangle 11">
              <a:extLst>
                <a:ext uri="{FF2B5EF4-FFF2-40B4-BE49-F238E27FC236}">
                  <a16:creationId xmlns:a16="http://schemas.microsoft.com/office/drawing/2014/main" id="{E537646A-00A6-24F4-F3AA-F6AA6E944089}"/>
                </a:ext>
              </a:extLst>
            </p:cNvPr>
            <p:cNvSpPr/>
            <p:nvPr/>
          </p:nvSpPr>
          <p:spPr>
            <a:xfrm>
              <a:off x="3441737" y="5413825"/>
              <a:ext cx="1451429" cy="327766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
                <a:ea typeface="Cambria" panose="02040503050406030204" pitchFamily="18" charset="0"/>
              </a:endParaRPr>
            </a:p>
          </p:txBody>
        </p:sp>
        <p:sp>
          <p:nvSpPr>
            <p:cNvPr id="13" name="Rectangle 12">
              <a:extLst>
                <a:ext uri="{FF2B5EF4-FFF2-40B4-BE49-F238E27FC236}">
                  <a16:creationId xmlns:a16="http://schemas.microsoft.com/office/drawing/2014/main" id="{3EE7B2E7-1BAB-0677-84ED-EAF130F5ABDA}"/>
                </a:ext>
              </a:extLst>
            </p:cNvPr>
            <p:cNvSpPr/>
            <p:nvPr/>
          </p:nvSpPr>
          <p:spPr>
            <a:xfrm>
              <a:off x="3441737" y="5399299"/>
              <a:ext cx="1451429" cy="624101"/>
            </a:xfrm>
            <a:prstGeom prst="rect">
              <a:avLst/>
            </a:prstGeom>
            <a:solidFill>
              <a:srgbClr val="814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2"/>
                  </a:solidFill>
                  <a:latin typeface=""/>
                  <a:ea typeface="Cambria" panose="02040503050406030204" pitchFamily="18" charset="0"/>
                </a:rPr>
                <a:t>Control and Internal Audit</a:t>
              </a:r>
            </a:p>
          </p:txBody>
        </p:sp>
        <p:sp>
          <p:nvSpPr>
            <p:cNvPr id="14" name="Rectangle 13">
              <a:extLst>
                <a:ext uri="{FF2B5EF4-FFF2-40B4-BE49-F238E27FC236}">
                  <a16:creationId xmlns:a16="http://schemas.microsoft.com/office/drawing/2014/main" id="{44582D19-D03B-FEA9-EBF9-1E9645CC35F2}"/>
                </a:ext>
              </a:extLst>
            </p:cNvPr>
            <p:cNvSpPr/>
            <p:nvPr/>
          </p:nvSpPr>
          <p:spPr>
            <a:xfrm>
              <a:off x="4944890" y="5413825"/>
              <a:ext cx="1451429" cy="327766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
                <a:ea typeface="Cambria" panose="02040503050406030204" pitchFamily="18" charset="0"/>
              </a:endParaRPr>
            </a:p>
          </p:txBody>
        </p:sp>
        <p:sp>
          <p:nvSpPr>
            <p:cNvPr id="15" name="Rectangle 14">
              <a:extLst>
                <a:ext uri="{FF2B5EF4-FFF2-40B4-BE49-F238E27FC236}">
                  <a16:creationId xmlns:a16="http://schemas.microsoft.com/office/drawing/2014/main" id="{BCD91066-9934-1B76-1AF2-A1AE708A5D63}"/>
                </a:ext>
              </a:extLst>
            </p:cNvPr>
            <p:cNvSpPr/>
            <p:nvPr/>
          </p:nvSpPr>
          <p:spPr>
            <a:xfrm>
              <a:off x="4944890" y="5399299"/>
              <a:ext cx="1451429" cy="624101"/>
            </a:xfrm>
            <a:prstGeom prst="rect">
              <a:avLst/>
            </a:prstGeom>
            <a:solidFill>
              <a:srgbClr val="814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2"/>
                  </a:solidFill>
                  <a:latin typeface=""/>
                  <a:ea typeface="Cambria" panose="02040503050406030204" pitchFamily="18" charset="0"/>
                </a:rPr>
                <a:t>Risk Committee</a:t>
              </a:r>
            </a:p>
          </p:txBody>
        </p:sp>
        <p:sp>
          <p:nvSpPr>
            <p:cNvPr id="16" name="Rectangle 15">
              <a:extLst>
                <a:ext uri="{FF2B5EF4-FFF2-40B4-BE49-F238E27FC236}">
                  <a16:creationId xmlns:a16="http://schemas.microsoft.com/office/drawing/2014/main" id="{92D65B6C-3B34-8A3D-358F-0ADC5B2BCB28}"/>
                </a:ext>
              </a:extLst>
            </p:cNvPr>
            <p:cNvSpPr/>
            <p:nvPr/>
          </p:nvSpPr>
          <p:spPr>
            <a:xfrm>
              <a:off x="4175633" y="3526964"/>
              <a:ext cx="2239680" cy="16657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
                <a:ea typeface="Cambria" panose="02040503050406030204" pitchFamily="18" charset="0"/>
              </a:endParaRPr>
            </a:p>
          </p:txBody>
        </p:sp>
        <p:sp>
          <p:nvSpPr>
            <p:cNvPr id="17" name="Rectangle 16">
              <a:extLst>
                <a:ext uri="{FF2B5EF4-FFF2-40B4-BE49-F238E27FC236}">
                  <a16:creationId xmlns:a16="http://schemas.microsoft.com/office/drawing/2014/main" id="{0FB3468E-2550-5CDB-1B51-A2E093D1DAD2}"/>
                </a:ext>
              </a:extLst>
            </p:cNvPr>
            <p:cNvSpPr/>
            <p:nvPr/>
          </p:nvSpPr>
          <p:spPr>
            <a:xfrm>
              <a:off x="4175633" y="2410772"/>
              <a:ext cx="2220686" cy="86945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
                <a:ea typeface="Cambria" panose="02040503050406030204" pitchFamily="18" charset="0"/>
              </a:endParaRPr>
            </a:p>
          </p:txBody>
        </p:sp>
        <p:sp>
          <p:nvSpPr>
            <p:cNvPr id="19" name="Rectangle 18">
              <a:extLst>
                <a:ext uri="{FF2B5EF4-FFF2-40B4-BE49-F238E27FC236}">
                  <a16:creationId xmlns:a16="http://schemas.microsoft.com/office/drawing/2014/main" id="{6D4D121D-4A7C-6929-7AD0-0EC2A70E6C94}"/>
                </a:ext>
              </a:extLst>
            </p:cNvPr>
            <p:cNvSpPr/>
            <p:nvPr/>
          </p:nvSpPr>
          <p:spPr>
            <a:xfrm>
              <a:off x="1594879" y="1995711"/>
              <a:ext cx="2323985" cy="154578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
                <a:ea typeface="Cambria" panose="02040503050406030204" pitchFamily="18" charset="0"/>
              </a:endParaRPr>
            </a:p>
          </p:txBody>
        </p:sp>
        <p:grpSp>
          <p:nvGrpSpPr>
            <p:cNvPr id="20" name="Group 19">
              <a:extLst>
                <a:ext uri="{FF2B5EF4-FFF2-40B4-BE49-F238E27FC236}">
                  <a16:creationId xmlns:a16="http://schemas.microsoft.com/office/drawing/2014/main" id="{1E8A26C0-59F1-F69A-214E-7CAFC8E89E89}"/>
                </a:ext>
              </a:extLst>
            </p:cNvPr>
            <p:cNvGrpSpPr/>
            <p:nvPr/>
          </p:nvGrpSpPr>
          <p:grpSpPr>
            <a:xfrm>
              <a:off x="3976920" y="3570507"/>
              <a:ext cx="213227" cy="1814290"/>
              <a:chOff x="3962406" y="2598057"/>
              <a:chExt cx="213227" cy="1814290"/>
            </a:xfrm>
          </p:grpSpPr>
          <p:cxnSp>
            <p:nvCxnSpPr>
              <p:cNvPr id="35" name="Straight Connector 34">
                <a:extLst>
                  <a:ext uri="{FF2B5EF4-FFF2-40B4-BE49-F238E27FC236}">
                    <a16:creationId xmlns:a16="http://schemas.microsoft.com/office/drawing/2014/main" id="{71C4DBBA-6ECC-C279-87F0-3E59329845D6}"/>
                  </a:ext>
                </a:extLst>
              </p:cNvPr>
              <p:cNvCxnSpPr>
                <a:cxnSpLocks/>
              </p:cNvCxnSpPr>
              <p:nvPr/>
            </p:nvCxnSpPr>
            <p:spPr>
              <a:xfrm flipV="1">
                <a:off x="3962406" y="2598058"/>
                <a:ext cx="0" cy="1814289"/>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4C35DE2-D757-B40D-184D-83A952637367}"/>
                  </a:ext>
                </a:extLst>
              </p:cNvPr>
              <p:cNvCxnSpPr>
                <a:cxnSpLocks/>
              </p:cNvCxnSpPr>
              <p:nvPr/>
            </p:nvCxnSpPr>
            <p:spPr>
              <a:xfrm>
                <a:off x="3962406" y="2598057"/>
                <a:ext cx="213227" cy="0"/>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2829E899-E79A-0CB1-7A70-B5035802EF3B}"/>
                </a:ext>
              </a:extLst>
            </p:cNvPr>
            <p:cNvCxnSpPr>
              <a:cxnSpLocks/>
            </p:cNvCxnSpPr>
            <p:nvPr/>
          </p:nvCxnSpPr>
          <p:spPr>
            <a:xfrm>
              <a:off x="3751953" y="3541495"/>
              <a:ext cx="0" cy="1843302"/>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23F7199-AD98-700F-0C5D-666E41206E87}"/>
                </a:ext>
              </a:extLst>
            </p:cNvPr>
            <p:cNvCxnSpPr>
              <a:cxnSpLocks/>
            </p:cNvCxnSpPr>
            <p:nvPr/>
          </p:nvCxnSpPr>
          <p:spPr>
            <a:xfrm>
              <a:off x="3940905" y="2845499"/>
              <a:ext cx="234728" cy="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DF12930-E642-FD68-C412-E8A384F31718}"/>
                </a:ext>
              </a:extLst>
            </p:cNvPr>
            <p:cNvSpPr/>
            <p:nvPr/>
          </p:nvSpPr>
          <p:spPr>
            <a:xfrm>
              <a:off x="1594879" y="1988456"/>
              <a:ext cx="2323985" cy="423379"/>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814000"/>
                  </a:solidFill>
                  <a:latin typeface=""/>
                  <a:ea typeface="Cambria" panose="02040503050406030204" pitchFamily="18" charset="0"/>
                </a:rPr>
                <a:t>Audit Committee</a:t>
              </a:r>
            </a:p>
          </p:txBody>
        </p:sp>
        <p:sp>
          <p:nvSpPr>
            <p:cNvPr id="24" name="Rectangle 23">
              <a:extLst>
                <a:ext uri="{FF2B5EF4-FFF2-40B4-BE49-F238E27FC236}">
                  <a16:creationId xmlns:a16="http://schemas.microsoft.com/office/drawing/2014/main" id="{2FF4B141-6457-D3A3-2B4E-0CC97B67B70B}"/>
                </a:ext>
              </a:extLst>
            </p:cNvPr>
            <p:cNvSpPr/>
            <p:nvPr/>
          </p:nvSpPr>
          <p:spPr>
            <a:xfrm>
              <a:off x="4175634" y="1988455"/>
              <a:ext cx="2225166" cy="407813"/>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814000"/>
                  </a:solidFill>
                  <a:latin typeface=""/>
                  <a:ea typeface="Cambria" panose="02040503050406030204" pitchFamily="18" charset="0"/>
                </a:rPr>
                <a:t>Board of Director</a:t>
              </a:r>
            </a:p>
          </p:txBody>
        </p:sp>
        <p:sp>
          <p:nvSpPr>
            <p:cNvPr id="25" name="Rectangle 24">
              <a:extLst>
                <a:ext uri="{FF2B5EF4-FFF2-40B4-BE49-F238E27FC236}">
                  <a16:creationId xmlns:a16="http://schemas.microsoft.com/office/drawing/2014/main" id="{12B254D4-8591-191C-1B10-1663A850C756}"/>
                </a:ext>
              </a:extLst>
            </p:cNvPr>
            <p:cNvSpPr/>
            <p:nvPr/>
          </p:nvSpPr>
          <p:spPr>
            <a:xfrm>
              <a:off x="4184029" y="3524027"/>
              <a:ext cx="2239681" cy="361339"/>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814000"/>
                  </a:solidFill>
                  <a:latin typeface=""/>
                  <a:ea typeface="Cambria" panose="02040503050406030204" pitchFamily="18" charset="0"/>
                </a:rPr>
                <a:t>GMD</a:t>
              </a:r>
            </a:p>
          </p:txBody>
        </p:sp>
        <p:cxnSp>
          <p:nvCxnSpPr>
            <p:cNvPr id="26" name="Straight Arrow Connector 25">
              <a:extLst>
                <a:ext uri="{FF2B5EF4-FFF2-40B4-BE49-F238E27FC236}">
                  <a16:creationId xmlns:a16="http://schemas.microsoft.com/office/drawing/2014/main" id="{9533F91E-C488-91DF-DE7D-AFE947AF1707}"/>
                </a:ext>
              </a:extLst>
            </p:cNvPr>
            <p:cNvCxnSpPr>
              <a:cxnSpLocks/>
            </p:cNvCxnSpPr>
            <p:nvPr/>
          </p:nvCxnSpPr>
          <p:spPr>
            <a:xfrm flipV="1">
              <a:off x="5660567" y="5094508"/>
              <a:ext cx="0" cy="275775"/>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E655305-5242-AE6A-3C2F-443C765679CE}"/>
                </a:ext>
              </a:extLst>
            </p:cNvPr>
            <p:cNvSpPr txBox="1"/>
            <p:nvPr/>
          </p:nvSpPr>
          <p:spPr>
            <a:xfrm>
              <a:off x="461681" y="6160700"/>
              <a:ext cx="1451428" cy="1142988"/>
            </a:xfrm>
            <a:prstGeom prst="rect">
              <a:avLst/>
            </a:prstGeom>
            <a:noFill/>
            <a:ln>
              <a:noFill/>
            </a:ln>
          </p:spPr>
          <p:txBody>
            <a:bodyPr wrap="square" rtlCol="0">
              <a:spAutoFit/>
            </a:bodyPr>
            <a:lstStyle/>
            <a:p>
              <a:pPr marL="171450" indent="-171450">
                <a:buFont typeface="Arial" panose="020B0604020202020204" pitchFamily="34" charset="0"/>
                <a:buChar char="•"/>
              </a:pPr>
              <a:r>
                <a:rPr lang="en-US" sz="1500" dirty="0">
                  <a:latin typeface=""/>
                  <a:ea typeface="Cambria" panose="02040503050406030204" pitchFamily="18" charset="0"/>
                </a:rPr>
                <a:t>Risk Analysis</a:t>
              </a:r>
            </a:p>
            <a:p>
              <a:pPr marL="171450" indent="-171450">
                <a:buFont typeface="Arial" panose="020B0604020202020204" pitchFamily="34" charset="0"/>
                <a:buChar char="•"/>
              </a:pPr>
              <a:r>
                <a:rPr lang="en-US" sz="1500" dirty="0">
                  <a:latin typeface=""/>
                  <a:ea typeface="Cambria" panose="02040503050406030204" pitchFamily="18" charset="0"/>
                </a:rPr>
                <a:t>Risk Reporting </a:t>
              </a:r>
            </a:p>
            <a:p>
              <a:pPr marL="171450" indent="-171450">
                <a:buFont typeface="Arial" panose="020B0604020202020204" pitchFamily="34" charset="0"/>
                <a:buChar char="•"/>
              </a:pPr>
              <a:r>
                <a:rPr lang="en-US" sz="1500" dirty="0">
                  <a:latin typeface=""/>
                  <a:ea typeface="Cambria" panose="02040503050406030204" pitchFamily="18" charset="0"/>
                </a:rPr>
                <a:t>Measurement of Risk</a:t>
              </a:r>
            </a:p>
            <a:p>
              <a:pPr marL="171450" indent="-171450">
                <a:buFont typeface="Arial" panose="020B0604020202020204" pitchFamily="34" charset="0"/>
                <a:buChar char="•"/>
              </a:pPr>
              <a:r>
                <a:rPr lang="en-US" sz="1500" dirty="0">
                  <a:latin typeface=""/>
                  <a:ea typeface="Cambria" panose="02040503050406030204" pitchFamily="18" charset="0"/>
                </a:rPr>
                <a:t>Exposure and Risk Monitoring</a:t>
              </a:r>
            </a:p>
          </p:txBody>
        </p:sp>
        <p:sp>
          <p:nvSpPr>
            <p:cNvPr id="28" name="TextBox 27">
              <a:extLst>
                <a:ext uri="{FF2B5EF4-FFF2-40B4-BE49-F238E27FC236}">
                  <a16:creationId xmlns:a16="http://schemas.microsoft.com/office/drawing/2014/main" id="{3CC1CFD0-3C04-45E6-6E7C-3F33058D228C}"/>
                </a:ext>
              </a:extLst>
            </p:cNvPr>
            <p:cNvSpPr txBox="1"/>
            <p:nvPr/>
          </p:nvSpPr>
          <p:spPr>
            <a:xfrm>
              <a:off x="1913181" y="6023400"/>
              <a:ext cx="1451428" cy="1777981"/>
            </a:xfrm>
            <a:prstGeom prst="rect">
              <a:avLst/>
            </a:prstGeom>
            <a:noFill/>
            <a:ln>
              <a:noFill/>
            </a:ln>
          </p:spPr>
          <p:txBody>
            <a:bodyPr wrap="square" rtlCol="0">
              <a:spAutoFit/>
            </a:bodyPr>
            <a:lstStyle/>
            <a:p>
              <a:pPr marL="171450" indent="-171450">
                <a:buFont typeface="Arial" panose="020B0604020202020204" pitchFamily="34" charset="0"/>
                <a:buChar char="•"/>
              </a:pPr>
              <a:r>
                <a:rPr lang="en-US" sz="1500" dirty="0">
                  <a:latin typeface=""/>
                  <a:ea typeface="Cambria" panose="02040503050406030204" pitchFamily="18" charset="0"/>
                </a:rPr>
                <a:t>Organization of Risk Management and Consolidation of Risk Information</a:t>
              </a:r>
            </a:p>
            <a:p>
              <a:pPr marL="171450" indent="-171450">
                <a:buFont typeface="Arial" panose="020B0604020202020204" pitchFamily="34" charset="0"/>
                <a:buChar char="•"/>
              </a:pPr>
              <a:r>
                <a:rPr lang="en-US" sz="1500" dirty="0">
                  <a:latin typeface=""/>
                  <a:ea typeface="Cambria" panose="02040503050406030204" pitchFamily="18" charset="0"/>
                </a:rPr>
                <a:t>Risk Monitoring and Control</a:t>
              </a:r>
            </a:p>
            <a:p>
              <a:pPr marL="171450" indent="-171450">
                <a:buFont typeface="Arial" panose="020B0604020202020204" pitchFamily="34" charset="0"/>
                <a:buChar char="•"/>
              </a:pPr>
              <a:r>
                <a:rPr lang="en-US" sz="1500" dirty="0">
                  <a:latin typeface=""/>
                  <a:ea typeface="Cambria" panose="02040503050406030204" pitchFamily="18" charset="0"/>
                </a:rPr>
                <a:t>Summarized Periodic Risk Reporting</a:t>
              </a:r>
            </a:p>
          </p:txBody>
        </p:sp>
        <p:sp>
          <p:nvSpPr>
            <p:cNvPr id="29" name="TextBox 28">
              <a:extLst>
                <a:ext uri="{FF2B5EF4-FFF2-40B4-BE49-F238E27FC236}">
                  <a16:creationId xmlns:a16="http://schemas.microsoft.com/office/drawing/2014/main" id="{B9EFC0A1-29A9-DFD0-E633-E2D57D86D423}"/>
                </a:ext>
              </a:extLst>
            </p:cNvPr>
            <p:cNvSpPr txBox="1"/>
            <p:nvPr/>
          </p:nvSpPr>
          <p:spPr>
            <a:xfrm>
              <a:off x="3441735" y="6044071"/>
              <a:ext cx="1451428" cy="2624639"/>
            </a:xfrm>
            <a:prstGeom prst="rect">
              <a:avLst/>
            </a:prstGeom>
            <a:noFill/>
            <a:ln>
              <a:noFill/>
            </a:ln>
          </p:spPr>
          <p:txBody>
            <a:bodyPr wrap="square" rtlCol="0">
              <a:spAutoFit/>
            </a:bodyPr>
            <a:lstStyle/>
            <a:p>
              <a:pPr marL="171450" indent="-171450">
                <a:buFont typeface="Arial" panose="020B0604020202020204" pitchFamily="34" charset="0"/>
                <a:buChar char="•"/>
              </a:pPr>
              <a:r>
                <a:rPr lang="en-US" sz="1500" dirty="0">
                  <a:latin typeface=""/>
                  <a:ea typeface="Cambria" panose="02040503050406030204" pitchFamily="18" charset="0"/>
                </a:rPr>
                <a:t>Coordination of Work On The Improvement of Risk Management Systems</a:t>
              </a:r>
            </a:p>
            <a:p>
              <a:pPr marL="171450" indent="-171450">
                <a:buFont typeface="Arial" panose="020B0604020202020204" pitchFamily="34" charset="0"/>
                <a:buChar char="•"/>
              </a:pPr>
              <a:r>
                <a:rPr lang="en-US" sz="1500" dirty="0">
                  <a:latin typeface=""/>
                  <a:ea typeface="Cambria" panose="02040503050406030204" pitchFamily="18" charset="0"/>
                </a:rPr>
                <a:t>Reporting on Company-wide Risks in General</a:t>
              </a:r>
            </a:p>
            <a:p>
              <a:pPr marL="171450" indent="-171450">
                <a:buFont typeface="Arial" panose="020B0604020202020204" pitchFamily="34" charset="0"/>
                <a:buChar char="•"/>
              </a:pPr>
              <a:r>
                <a:rPr lang="en-US" sz="1500" dirty="0">
                  <a:latin typeface=""/>
                  <a:ea typeface="Cambria" panose="02040503050406030204" pitchFamily="18" charset="0"/>
                </a:rPr>
                <a:t>Assessment of compliance levels to risk management policies, controls and standards.</a:t>
              </a:r>
            </a:p>
          </p:txBody>
        </p:sp>
        <p:sp>
          <p:nvSpPr>
            <p:cNvPr id="30" name="TextBox 29">
              <a:extLst>
                <a:ext uri="{FF2B5EF4-FFF2-40B4-BE49-F238E27FC236}">
                  <a16:creationId xmlns:a16="http://schemas.microsoft.com/office/drawing/2014/main" id="{4A849683-F902-B3BE-D21D-2AF539DC5973}"/>
                </a:ext>
              </a:extLst>
            </p:cNvPr>
            <p:cNvSpPr txBox="1"/>
            <p:nvPr/>
          </p:nvSpPr>
          <p:spPr>
            <a:xfrm>
              <a:off x="4943121" y="6036555"/>
              <a:ext cx="1493115" cy="1989646"/>
            </a:xfrm>
            <a:prstGeom prst="rect">
              <a:avLst/>
            </a:prstGeom>
            <a:noFill/>
            <a:ln>
              <a:noFill/>
            </a:ln>
          </p:spPr>
          <p:txBody>
            <a:bodyPr wrap="square" rtlCol="0">
              <a:spAutoFit/>
            </a:bodyPr>
            <a:lstStyle/>
            <a:p>
              <a:pPr marL="171450" indent="-171450">
                <a:buFont typeface="Arial" panose="020B0604020202020204" pitchFamily="34" charset="0"/>
                <a:buChar char="•"/>
              </a:pPr>
              <a:r>
                <a:rPr lang="en-US" sz="1500" dirty="0">
                  <a:latin typeface=""/>
                  <a:ea typeface="Cambria" panose="02040503050406030204" pitchFamily="18" charset="0"/>
                </a:rPr>
                <a:t>Coordination of Risk Management; Approval of Risk Management Criteria</a:t>
              </a:r>
            </a:p>
            <a:p>
              <a:pPr marL="171450" indent="-171450">
                <a:buFont typeface="Arial" panose="020B0604020202020204" pitchFamily="34" charset="0"/>
                <a:buChar char="•"/>
              </a:pPr>
              <a:r>
                <a:rPr lang="en-US" sz="1500" dirty="0">
                  <a:latin typeface=""/>
                  <a:ea typeface="Cambria" panose="02040503050406030204" pitchFamily="18" charset="0"/>
                </a:rPr>
                <a:t>Risk Response Decision Making</a:t>
              </a:r>
            </a:p>
            <a:p>
              <a:pPr marL="171450" indent="-171450">
                <a:buFont typeface="Arial" panose="020B0604020202020204" pitchFamily="34" charset="0"/>
                <a:buChar char="•"/>
              </a:pPr>
              <a:r>
                <a:rPr lang="en-US" sz="1500" dirty="0">
                  <a:latin typeface=""/>
                  <a:ea typeface="Cambria" panose="02040503050406030204" pitchFamily="18" charset="0"/>
                </a:rPr>
                <a:t>Elaborate Recommendation to Increase Efficiency</a:t>
              </a:r>
            </a:p>
          </p:txBody>
        </p:sp>
        <p:cxnSp>
          <p:nvCxnSpPr>
            <p:cNvPr id="31" name="Straight Arrow Connector 30">
              <a:extLst>
                <a:ext uri="{FF2B5EF4-FFF2-40B4-BE49-F238E27FC236}">
                  <a16:creationId xmlns:a16="http://schemas.microsoft.com/office/drawing/2014/main" id="{186159BF-2600-CF9A-5BF9-7086C6673D62}"/>
                </a:ext>
              </a:extLst>
            </p:cNvPr>
            <p:cNvCxnSpPr>
              <a:cxnSpLocks/>
            </p:cNvCxnSpPr>
            <p:nvPr/>
          </p:nvCxnSpPr>
          <p:spPr>
            <a:xfrm flipH="1" flipV="1">
              <a:off x="5653305" y="3280226"/>
              <a:ext cx="7262" cy="246739"/>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B207597-AA60-4049-1DE5-73F1E4701851}"/>
                </a:ext>
              </a:extLst>
            </p:cNvPr>
            <p:cNvSpPr txBox="1"/>
            <p:nvPr/>
          </p:nvSpPr>
          <p:spPr>
            <a:xfrm>
              <a:off x="4209006" y="3927837"/>
              <a:ext cx="2202252" cy="1269987"/>
            </a:xfrm>
            <a:prstGeom prst="rect">
              <a:avLst/>
            </a:prstGeom>
            <a:noFill/>
            <a:ln>
              <a:noFill/>
            </a:ln>
          </p:spPr>
          <p:txBody>
            <a:bodyPr wrap="square" rtlCol="0">
              <a:spAutoFit/>
            </a:bodyPr>
            <a:lstStyle/>
            <a:p>
              <a:pPr marL="171450" indent="-171450" algn="just">
                <a:buFont typeface="Arial" panose="020B0604020202020204" pitchFamily="34" charset="0"/>
                <a:buChar char="•"/>
              </a:pPr>
              <a:r>
                <a:rPr lang="en-US" sz="1400" dirty="0">
                  <a:latin typeface=""/>
                  <a:ea typeface="Cambria" panose="02040503050406030204" pitchFamily="18" charset="0"/>
                </a:rPr>
                <a:t>Heads the Risk Committee, approves its composition and organizes its work</a:t>
              </a:r>
            </a:p>
            <a:p>
              <a:pPr marL="171450" indent="-171450" algn="just">
                <a:buFont typeface="Arial" panose="020B0604020202020204" pitchFamily="34" charset="0"/>
                <a:buChar char="•"/>
              </a:pPr>
              <a:r>
                <a:rPr lang="en-US" sz="1400" dirty="0">
                  <a:latin typeface=""/>
                  <a:ea typeface="Cambria" panose="02040503050406030204" pitchFamily="18" charset="0"/>
                </a:rPr>
                <a:t>Ensures the Development and Functioning of the company’s Risk Management System</a:t>
              </a:r>
            </a:p>
            <a:p>
              <a:pPr marL="171450" indent="-171450" algn="just">
                <a:buFont typeface="Arial" panose="020B0604020202020204" pitchFamily="34" charset="0"/>
                <a:buChar char="•"/>
              </a:pPr>
              <a:r>
                <a:rPr lang="en-US" sz="1400" dirty="0">
                  <a:latin typeface=""/>
                  <a:ea typeface="Cambria" panose="02040503050406030204" pitchFamily="18" charset="0"/>
                </a:rPr>
                <a:t>Approvals</a:t>
              </a:r>
            </a:p>
          </p:txBody>
        </p:sp>
        <p:sp>
          <p:nvSpPr>
            <p:cNvPr id="33" name="TextBox 32">
              <a:extLst>
                <a:ext uri="{FF2B5EF4-FFF2-40B4-BE49-F238E27FC236}">
                  <a16:creationId xmlns:a16="http://schemas.microsoft.com/office/drawing/2014/main" id="{EE0734AF-156C-49EF-C327-F6D4CF5448F2}"/>
                </a:ext>
              </a:extLst>
            </p:cNvPr>
            <p:cNvSpPr txBox="1"/>
            <p:nvPr/>
          </p:nvSpPr>
          <p:spPr>
            <a:xfrm>
              <a:off x="1572838" y="2487897"/>
              <a:ext cx="2300514" cy="987767"/>
            </a:xfrm>
            <a:prstGeom prst="rect">
              <a:avLst/>
            </a:prstGeom>
            <a:noFill/>
            <a:ln>
              <a:noFill/>
            </a:ln>
          </p:spPr>
          <p:txBody>
            <a:bodyPr wrap="square" rtlCol="0">
              <a:spAutoFit/>
            </a:bodyPr>
            <a:lstStyle/>
            <a:p>
              <a:pPr algn="just"/>
              <a:r>
                <a:rPr lang="en-US" sz="1600" dirty="0">
                  <a:latin typeface=""/>
                  <a:ea typeface="Cambria" panose="02040503050406030204" pitchFamily="18" charset="0"/>
                </a:rPr>
                <a:t>Evaluation of the Risk Management System and Preparation of Recommendation for the Board of Directors </a:t>
              </a:r>
            </a:p>
          </p:txBody>
        </p:sp>
        <p:sp>
          <p:nvSpPr>
            <p:cNvPr id="34" name="TextBox 33">
              <a:extLst>
                <a:ext uri="{FF2B5EF4-FFF2-40B4-BE49-F238E27FC236}">
                  <a16:creationId xmlns:a16="http://schemas.microsoft.com/office/drawing/2014/main" id="{366168BB-C522-E5B5-9E02-4B609D6910E0}"/>
                </a:ext>
              </a:extLst>
            </p:cNvPr>
            <p:cNvSpPr txBox="1"/>
            <p:nvPr/>
          </p:nvSpPr>
          <p:spPr>
            <a:xfrm>
              <a:off x="4209139" y="2588111"/>
              <a:ext cx="2225165" cy="536216"/>
            </a:xfrm>
            <a:prstGeom prst="rect">
              <a:avLst/>
            </a:prstGeom>
            <a:noFill/>
            <a:ln>
              <a:noFill/>
            </a:ln>
          </p:spPr>
          <p:txBody>
            <a:bodyPr wrap="square" rtlCol="0">
              <a:spAutoFit/>
            </a:bodyPr>
            <a:lstStyle/>
            <a:p>
              <a:pPr algn="just"/>
              <a:r>
                <a:rPr lang="en-US" sz="1600" dirty="0">
                  <a:latin typeface=""/>
                  <a:ea typeface="Cambria" panose="02040503050406030204" pitchFamily="18" charset="0"/>
                </a:rPr>
                <a:t>Approval of Local Regulatory Act on Risk Management</a:t>
              </a:r>
            </a:p>
          </p:txBody>
        </p:sp>
      </p:grpSp>
      <p:sp>
        <p:nvSpPr>
          <p:cNvPr id="37" name="TextBox 36">
            <a:extLst>
              <a:ext uri="{FF2B5EF4-FFF2-40B4-BE49-F238E27FC236}">
                <a16:creationId xmlns:a16="http://schemas.microsoft.com/office/drawing/2014/main" id="{3A775C7F-3260-B9B3-CA3A-58C3547F316B}"/>
              </a:ext>
            </a:extLst>
          </p:cNvPr>
          <p:cNvSpPr txBox="1"/>
          <p:nvPr/>
        </p:nvSpPr>
        <p:spPr>
          <a:xfrm>
            <a:off x="10828037" y="1412402"/>
            <a:ext cx="6979444" cy="4131900"/>
          </a:xfrm>
          <a:prstGeom prst="rect">
            <a:avLst/>
          </a:prstGeom>
          <a:noFill/>
        </p:spPr>
        <p:txBody>
          <a:bodyPr wrap="square">
            <a:spAutoFit/>
          </a:bodyPr>
          <a:lstStyle/>
          <a:p>
            <a:pPr marR="0" lvl="0" algn="just">
              <a:spcBef>
                <a:spcPts val="300"/>
              </a:spcBef>
              <a:spcAft>
                <a:spcPts val="600"/>
              </a:spcAft>
            </a:pPr>
            <a:r>
              <a:rPr lang="en-US" sz="1600" dirty="0">
                <a:solidFill>
                  <a:srgbClr val="000000"/>
                </a:solidFill>
                <a:latin typeface=""/>
                <a:ea typeface="Cambria" panose="02040503050406030204" pitchFamily="18" charset="0"/>
                <a:cs typeface="Noto Sans Symbols"/>
              </a:rPr>
              <a:t>The Board of Directors is vested with the overall risk management and compliance function of AITEO. It is also empowered to delegate this function, t</a:t>
            </a:r>
            <a:r>
              <a:rPr lang="en-US" sz="1600" dirty="0">
                <a:latin typeface=""/>
                <a:ea typeface="Cambria" panose="02040503050406030204" pitchFamily="18" charset="0"/>
              </a:rPr>
              <a:t>he board should show leadership in guiding the efforts aimed at meeting risk management expectations and requirements.</a:t>
            </a:r>
          </a:p>
          <a:p>
            <a:pPr marR="0" lvl="0" algn="just">
              <a:spcBef>
                <a:spcPts val="300"/>
              </a:spcBef>
              <a:spcAft>
                <a:spcPts val="600"/>
              </a:spcAft>
            </a:pPr>
            <a:r>
              <a:rPr lang="en-US" sz="1600" dirty="0">
                <a:effectLst/>
                <a:latin typeface=""/>
                <a:ea typeface="Cambria" panose="02040503050406030204" pitchFamily="18" charset="0"/>
                <a:cs typeface="Noto Sans Symbols"/>
              </a:rPr>
              <a:t>The committee's responsibility is to exercise oversight. In doing so, it should consider the risk policy and plan, determine the AITEO risk appetite and risk tolerance, ensure that risk assessments are performed on a regular basis, and ensure that AITEO has and maintains an effective ongoing risk assessment process that includes identification of risks, risk quantification, and risk evaluation.</a:t>
            </a:r>
          </a:p>
          <a:p>
            <a:pPr marR="0" lvl="0" algn="just">
              <a:spcBef>
                <a:spcPts val="300"/>
              </a:spcBef>
              <a:spcAft>
                <a:spcPts val="600"/>
              </a:spcAft>
            </a:pPr>
            <a:r>
              <a:rPr lang="en-US" sz="1600" dirty="0">
                <a:effectLst/>
                <a:latin typeface=""/>
                <a:ea typeface="Cambria" panose="02040503050406030204" pitchFamily="18" charset="0"/>
                <a:cs typeface="Noto Sans Symbols"/>
              </a:rPr>
              <a:t>The board shall execute its risk management functions </a:t>
            </a:r>
            <a:r>
              <a:rPr lang="en-US" sz="1600" dirty="0">
                <a:latin typeface=""/>
                <a:ea typeface="Cambria" panose="02040503050406030204" pitchFamily="18" charset="0"/>
                <a:cs typeface="Noto Sans Symbols"/>
              </a:rPr>
              <a:t>through t</a:t>
            </a:r>
            <a:r>
              <a:rPr lang="en-US" sz="1600" dirty="0">
                <a:effectLst/>
                <a:latin typeface=""/>
                <a:ea typeface="Cambria" panose="02040503050406030204" pitchFamily="18" charset="0"/>
                <a:cs typeface="Noto Sans Symbols"/>
              </a:rPr>
              <a:t>he risk committee. The risk committee's responsibilities include, but are not limited to, oversight and approval of the enterprise risk management framework commensurate with the  complexity of AITEO operations.</a:t>
            </a:r>
          </a:p>
          <a:p>
            <a:pPr marR="0" lvl="0" algn="just">
              <a:spcBef>
                <a:spcPts val="300"/>
              </a:spcBef>
              <a:spcAft>
                <a:spcPts val="600"/>
              </a:spcAft>
            </a:pPr>
            <a:r>
              <a:rPr lang="en-US" sz="1600" dirty="0">
                <a:latin typeface=""/>
                <a:ea typeface="Cambria" panose="02040503050406030204" pitchFamily="18" charset="0"/>
                <a:cs typeface="Noto Sans Symbols"/>
              </a:rPr>
              <a:t>The General role of the Risk Committee are;</a:t>
            </a:r>
            <a:endParaRPr lang="en-US" sz="1600" dirty="0">
              <a:effectLst/>
              <a:latin typeface=""/>
              <a:ea typeface="Cambria" panose="02040503050406030204" pitchFamily="18" charset="0"/>
              <a:cs typeface="Noto Sans Symbols"/>
            </a:endParaRPr>
          </a:p>
        </p:txBody>
      </p:sp>
      <p:sp>
        <p:nvSpPr>
          <p:cNvPr id="38" name="TextBox 37">
            <a:extLst>
              <a:ext uri="{FF2B5EF4-FFF2-40B4-BE49-F238E27FC236}">
                <a16:creationId xmlns:a16="http://schemas.microsoft.com/office/drawing/2014/main" id="{4DBA4F2D-0470-5B8C-5ED0-15BE0856454A}"/>
              </a:ext>
            </a:extLst>
          </p:cNvPr>
          <p:cNvSpPr txBox="1"/>
          <p:nvPr/>
        </p:nvSpPr>
        <p:spPr>
          <a:xfrm>
            <a:off x="10740758" y="5674425"/>
            <a:ext cx="7070992" cy="3539430"/>
          </a:xfrm>
          <a:prstGeom prst="rect">
            <a:avLst/>
          </a:prstGeom>
          <a:noFill/>
        </p:spPr>
        <p:txBody>
          <a:bodyPr wrap="square">
            <a:spAutoFit/>
          </a:bodyPr>
          <a:lstStyle/>
          <a:p>
            <a:pPr marL="171450" indent="-171450" algn="just">
              <a:buFont typeface="Arial" panose="020B0604020202020204" pitchFamily="34" charset="0"/>
              <a:buChar char="•"/>
            </a:pPr>
            <a:r>
              <a:rPr lang="en-US" sz="1600" dirty="0">
                <a:latin typeface=""/>
                <a:ea typeface="Cambria" panose="02040503050406030204" pitchFamily="18" charset="0"/>
              </a:rPr>
              <a:t>Appropriate policies and procedures pertaining to risk management governance, risk management practices, and risk control infrastructure for the enterprise as a whole </a:t>
            </a:r>
          </a:p>
          <a:p>
            <a:pPr marL="171450" indent="-171450" algn="just">
              <a:buFont typeface="Arial" panose="020B0604020202020204" pitchFamily="34" charset="0"/>
              <a:buChar char="•"/>
            </a:pPr>
            <a:r>
              <a:rPr lang="en-US" sz="1600" dirty="0">
                <a:latin typeface=""/>
                <a:ea typeface="Cambria" panose="02040503050406030204" pitchFamily="18" charset="0"/>
              </a:rPr>
              <a:t>Enterprise-wide processes and systems for identifying and reporting risks and risk-management deficiencies, including emerging risks </a:t>
            </a:r>
          </a:p>
          <a:p>
            <a:pPr marL="171450" indent="-171450" algn="just">
              <a:buFont typeface="Arial" panose="020B0604020202020204" pitchFamily="34" charset="0"/>
              <a:buChar char="•"/>
            </a:pPr>
            <a:r>
              <a:rPr lang="en-US" sz="1600" dirty="0">
                <a:latin typeface=""/>
                <a:ea typeface="Cambria" panose="02040503050406030204" pitchFamily="18" charset="0"/>
              </a:rPr>
              <a:t>Enterprise-wide compliance monitoring with the company's risk limit structure and policies and procedures pertaining to risk management governance, practices, and risk controls </a:t>
            </a:r>
          </a:p>
          <a:p>
            <a:pPr marL="171450" indent="-171450" algn="just">
              <a:buFont typeface="Arial" panose="020B0604020202020204" pitchFamily="34" charset="0"/>
              <a:buChar char="•"/>
            </a:pPr>
            <a:r>
              <a:rPr lang="en-US" sz="1600" dirty="0">
                <a:latin typeface=""/>
                <a:ea typeface="Cambria" panose="02040503050406030204" pitchFamily="18" charset="0"/>
              </a:rPr>
              <a:t>Implementation of corrective actions for risk management deficiencies in a timely and effective manner </a:t>
            </a:r>
          </a:p>
          <a:p>
            <a:pPr marL="171450" indent="-171450" algn="just">
              <a:buFont typeface="Arial" panose="020B0604020202020204" pitchFamily="34" charset="0"/>
              <a:buChar char="•"/>
            </a:pPr>
            <a:r>
              <a:rPr lang="en-US" sz="1600" dirty="0">
                <a:latin typeface=""/>
                <a:ea typeface="Cambria" panose="02040503050406030204" pitchFamily="18" charset="0"/>
              </a:rPr>
              <a:t>Specification of the authority and independence of management and employees to carry out risk management responsibilities </a:t>
            </a:r>
          </a:p>
          <a:p>
            <a:pPr marL="171450" indent="-171450" algn="just">
              <a:buFont typeface="Arial" panose="020B0604020202020204" pitchFamily="34" charset="0"/>
              <a:buChar char="•"/>
            </a:pPr>
            <a:r>
              <a:rPr lang="en-US" sz="1600" dirty="0">
                <a:latin typeface=""/>
                <a:ea typeface="Cambria" panose="02040503050406030204" pitchFamily="18" charset="0"/>
              </a:rPr>
              <a:t>Integration of risk management and control objectives into management objectives and the compensation structure of the organization.</a:t>
            </a:r>
          </a:p>
        </p:txBody>
      </p:sp>
    </p:spTree>
    <p:extLst>
      <p:ext uri="{BB962C8B-B14F-4D97-AF65-F5344CB8AC3E}">
        <p14:creationId xmlns:p14="http://schemas.microsoft.com/office/powerpoint/2010/main" val="339873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6485" y="-50147152"/>
            <a:ext cx="18303074" cy="140642"/>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pPr defTabSz="914309"/>
              <a:endParaRPr dirty="0">
                <a:solidFill>
                  <a:prstClr val="black"/>
                </a:solidFill>
              </a:endParaRPr>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pPr defTabSz="914309"/>
              <a:endParaRPr dirty="0">
                <a:solidFill>
                  <a:prstClr val="black"/>
                </a:solidFill>
              </a:endParaRPr>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pPr defTabSz="914309"/>
              <a:endParaRPr dirty="0">
                <a:solidFill>
                  <a:prstClr val="black"/>
                </a:solidFill>
              </a:endParaRPr>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pPr defTabSz="914309"/>
              <a:endParaRPr dirty="0">
                <a:solidFill>
                  <a:prstClr val="black"/>
                </a:solidFill>
              </a:endParaRPr>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pPr defTabSz="914309"/>
              <a:endParaRPr dirty="0">
                <a:solidFill>
                  <a:prstClr val="black"/>
                </a:solidFill>
              </a:endParaRPr>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543" y="9268630"/>
            <a:ext cx="1888352" cy="670365"/>
          </a:xfrm>
          <a:prstGeom prst="rect">
            <a:avLst/>
          </a:prstGeom>
        </p:spPr>
      </p:pic>
      <p:grpSp>
        <p:nvGrpSpPr>
          <p:cNvPr id="97" name="Group 96"/>
          <p:cNvGrpSpPr/>
          <p:nvPr/>
        </p:nvGrpSpPr>
        <p:grpSpPr>
          <a:xfrm>
            <a:off x="1100" y="10287794"/>
            <a:ext cx="18285491"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pPr defTabSz="914309"/>
              <a:endParaRPr dirty="0">
                <a:solidFill>
                  <a:prstClr val="black"/>
                </a:solidFill>
              </a:endParaRPr>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pPr defTabSz="914309"/>
              <a:endParaRPr dirty="0">
                <a:solidFill>
                  <a:prstClr val="black"/>
                </a:solidFill>
              </a:endParaRPr>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pPr defTabSz="914309"/>
              <a:endParaRPr dirty="0">
                <a:solidFill>
                  <a:prstClr val="black"/>
                </a:solidFill>
              </a:endParaRPr>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pPr defTabSz="914309"/>
              <a:endParaRPr dirty="0">
                <a:solidFill>
                  <a:prstClr val="black"/>
                </a:solidFill>
              </a:endParaRPr>
            </a:p>
          </p:txBody>
        </p:sp>
      </p:grpSp>
      <p:sp>
        <p:nvSpPr>
          <p:cNvPr id="18" name="TextBox 17">
            <a:extLst>
              <a:ext uri="{FF2B5EF4-FFF2-40B4-BE49-F238E27FC236}">
                <a16:creationId xmlns:a16="http://schemas.microsoft.com/office/drawing/2014/main" id="{0D9C5D3D-9AED-4866-B0E5-A68462ADDDD8}"/>
              </a:ext>
            </a:extLst>
          </p:cNvPr>
          <p:cNvSpPr txBox="1"/>
          <p:nvPr/>
        </p:nvSpPr>
        <p:spPr>
          <a:xfrm>
            <a:off x="425727" y="434839"/>
            <a:ext cx="17426031" cy="646331"/>
          </a:xfrm>
          <a:prstGeom prst="rect">
            <a:avLst/>
          </a:prstGeom>
          <a:noFill/>
        </p:spPr>
        <p:txBody>
          <a:bodyPr wrap="square" rtlCol="0">
            <a:spAutoFit/>
          </a:bodyPr>
          <a:lstStyle>
            <a:defPPr>
              <a:defRPr lang="en-US"/>
            </a:defPPr>
            <a:lvl1pPr>
              <a:defRPr sz="4500">
                <a:solidFill>
                  <a:srgbClr val="FF0000"/>
                </a:solidFill>
                <a:latin typeface="Roboto Black" panose="02000000000000000000" pitchFamily="2" charset="0"/>
                <a:ea typeface="Roboto Black" panose="02000000000000000000" pitchFamily="2" charset="0"/>
                <a:cs typeface="Open Sans Light" panose="020B0306030504020204" pitchFamily="34" charset="0"/>
              </a:defRPr>
            </a:lvl1pPr>
          </a:lstStyle>
          <a:p>
            <a:r>
              <a:rPr lang="fr-FR" dirty="0"/>
              <a:t>Business </a:t>
            </a:r>
            <a:r>
              <a:rPr lang="fr-FR" dirty="0" err="1"/>
              <a:t>Continuity</a:t>
            </a:r>
            <a:r>
              <a:rPr lang="fr-FR" dirty="0"/>
              <a:t> Management </a:t>
            </a:r>
            <a:r>
              <a:rPr lang="fr-FR" dirty="0" err="1"/>
              <a:t>Organisational</a:t>
            </a:r>
            <a:r>
              <a:rPr lang="fr-FR" dirty="0"/>
              <a:t> Structure</a:t>
            </a:r>
            <a:endParaRPr lang="ru-RU" dirty="0"/>
          </a:p>
        </p:txBody>
      </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425728" y="1320115"/>
            <a:ext cx="16504961" cy="7877079"/>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342866" marR="2148626" indent="-342866" algn="just" defTabSz="1371464">
              <a:lnSpc>
                <a:spcPct val="110000"/>
              </a:lnSpc>
              <a:spcBef>
                <a:spcPts val="0"/>
              </a:spcBef>
              <a:spcAft>
                <a:spcPts val="300"/>
              </a:spcAft>
              <a:buClr>
                <a:srgbClr val="700000"/>
              </a:buClr>
              <a:buSzPts val="1000"/>
              <a:defRPr/>
            </a:pPr>
            <a:endParaRPr lang="en-US" sz="2100" dirty="0">
              <a:solidFill>
                <a:srgbClr val="3F3F3F"/>
              </a:solidFill>
              <a:latin typeface="Roboto" pitchFamily="2" charset="0"/>
              <a:ea typeface="Roboto" pitchFamily="2" charset="0"/>
            </a:endParaRPr>
          </a:p>
          <a:p>
            <a:pPr marL="342866" marR="2148626" indent="-342866" algn="just" defTabSz="1371464">
              <a:lnSpc>
                <a:spcPct val="110000"/>
              </a:lnSpc>
              <a:spcBef>
                <a:spcPts val="0"/>
              </a:spcBef>
              <a:spcAft>
                <a:spcPts val="300"/>
              </a:spcAft>
              <a:buClr>
                <a:srgbClr val="700000"/>
              </a:buClr>
              <a:buSzPts val="1000"/>
              <a:defRPr/>
            </a:pPr>
            <a:endParaRPr lang="en-GB" sz="2100" dirty="0">
              <a:solidFill>
                <a:srgbClr val="3F3F3F"/>
              </a:solidFill>
              <a:latin typeface="Roboto" pitchFamily="2" charset="0"/>
              <a:ea typeface="Roboto" pitchFamily="2" charset="0"/>
            </a:endParaRPr>
          </a:p>
          <a:p>
            <a:pPr marL="342866" indent="-342866" algn="just" defTabSz="1371464">
              <a:lnSpc>
                <a:spcPct val="110000"/>
              </a:lnSpc>
              <a:spcBef>
                <a:spcPts val="0"/>
              </a:spcBef>
              <a:spcAft>
                <a:spcPts val="300"/>
              </a:spcAft>
            </a:pPr>
            <a:endParaRPr lang="en-GB" sz="2100" dirty="0">
              <a:solidFill>
                <a:srgbClr val="3F3F3F"/>
              </a:solidFill>
              <a:latin typeface="Roboto" pitchFamily="2" charset="0"/>
              <a:ea typeface="Roboto" pitchFamily="2" charset="0"/>
            </a:endParaRPr>
          </a:p>
          <a:p>
            <a:pPr marL="342866" indent="-342866" algn="just" defTabSz="1371464">
              <a:lnSpc>
                <a:spcPct val="120000"/>
              </a:lnSpc>
              <a:spcBef>
                <a:spcPts val="0"/>
              </a:spcBef>
            </a:pPr>
            <a:endParaRPr lang="en-GB" sz="2100" dirty="0">
              <a:solidFill>
                <a:srgbClr val="3F3F3F"/>
              </a:solidFill>
              <a:latin typeface="Roboto" pitchFamily="2" charset="0"/>
              <a:ea typeface="Roboto" pitchFamily="2" charset="0"/>
            </a:endParaRPr>
          </a:p>
        </p:txBody>
      </p:sp>
      <p:sp>
        <p:nvSpPr>
          <p:cNvPr id="2" name="Slide Number Placeholder 1">
            <a:extLst>
              <a:ext uri="{FF2B5EF4-FFF2-40B4-BE49-F238E27FC236}">
                <a16:creationId xmlns:a16="http://schemas.microsoft.com/office/drawing/2014/main" id="{65D69DB4-D7E5-267F-BB72-976A345457DB}"/>
              </a:ext>
            </a:extLst>
          </p:cNvPr>
          <p:cNvSpPr txBox="1">
            <a:spLocks/>
          </p:cNvSpPr>
          <p:nvPr/>
        </p:nvSpPr>
        <p:spPr>
          <a:xfrm>
            <a:off x="12708950" y="9149717"/>
            <a:ext cx="3657600" cy="48683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87617"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37523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206285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75047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438086" algn="l" defTabSz="1375235" rtl="0" eaLnBrk="1" latinLnBrk="0" hangingPunct="1">
              <a:defRPr kern="1200">
                <a:solidFill>
                  <a:schemeClr val="tx1"/>
                </a:solidFill>
                <a:latin typeface="Calibri" panose="020F0502020204030204" pitchFamily="34" charset="0"/>
                <a:ea typeface="+mn-ea"/>
                <a:cs typeface="+mn-cs"/>
              </a:defRPr>
            </a:lvl6pPr>
            <a:lvl7pPr marL="4125703" algn="l" defTabSz="1375235" rtl="0" eaLnBrk="1" latinLnBrk="0" hangingPunct="1">
              <a:defRPr kern="1200">
                <a:solidFill>
                  <a:schemeClr val="tx1"/>
                </a:solidFill>
                <a:latin typeface="Calibri" panose="020F0502020204030204" pitchFamily="34" charset="0"/>
                <a:ea typeface="+mn-ea"/>
                <a:cs typeface="+mn-cs"/>
              </a:defRPr>
            </a:lvl7pPr>
            <a:lvl8pPr marL="4813320" algn="l" defTabSz="1375235" rtl="0" eaLnBrk="1" latinLnBrk="0" hangingPunct="1">
              <a:defRPr kern="1200">
                <a:solidFill>
                  <a:schemeClr val="tx1"/>
                </a:solidFill>
                <a:latin typeface="Calibri" panose="020F0502020204030204" pitchFamily="34" charset="0"/>
                <a:ea typeface="+mn-ea"/>
                <a:cs typeface="+mn-cs"/>
              </a:defRPr>
            </a:lvl8pPr>
            <a:lvl9pPr marL="5500937" algn="l" defTabSz="1375235" rtl="0" eaLnBrk="1" latinLnBrk="0" hangingPunct="1">
              <a:defRPr kern="1200">
                <a:solidFill>
                  <a:schemeClr val="tx1"/>
                </a:solidFill>
                <a:latin typeface="Calibri" panose="020F0502020204030204" pitchFamily="34" charset="0"/>
                <a:ea typeface="+mn-ea"/>
                <a:cs typeface="+mn-cs"/>
              </a:defRPr>
            </a:lvl9pPr>
          </a:lstStyle>
          <a:p>
            <a:fld id="{032A48BA-27E5-7541-9743-98B3FEEF602B}" type="slidenum">
              <a:rPr lang="x-none" smtClean="0">
                <a:latin typeface=""/>
              </a:rPr>
              <a:pPr/>
              <a:t>7</a:t>
            </a:fld>
            <a:endParaRPr lang="x-none" dirty="0">
              <a:latin typeface=""/>
            </a:endParaRPr>
          </a:p>
        </p:txBody>
      </p:sp>
      <p:grpSp>
        <p:nvGrpSpPr>
          <p:cNvPr id="3" name="Group 2">
            <a:extLst>
              <a:ext uri="{FF2B5EF4-FFF2-40B4-BE49-F238E27FC236}">
                <a16:creationId xmlns:a16="http://schemas.microsoft.com/office/drawing/2014/main" id="{6369F216-D699-6D16-DEBF-7A3901670BCA}"/>
              </a:ext>
            </a:extLst>
          </p:cNvPr>
          <p:cNvGrpSpPr/>
          <p:nvPr/>
        </p:nvGrpSpPr>
        <p:grpSpPr>
          <a:xfrm>
            <a:off x="2381249" y="1620861"/>
            <a:ext cx="13367657" cy="7350073"/>
            <a:chOff x="141954" y="1030310"/>
            <a:chExt cx="6673698" cy="7350073"/>
          </a:xfrm>
        </p:grpSpPr>
        <p:sp>
          <p:nvSpPr>
            <p:cNvPr id="4" name="Rectangle 3">
              <a:extLst>
                <a:ext uri="{FF2B5EF4-FFF2-40B4-BE49-F238E27FC236}">
                  <a16:creationId xmlns:a16="http://schemas.microsoft.com/office/drawing/2014/main" id="{255D0472-9B46-7165-1CA4-C7782ECD9151}"/>
                </a:ext>
              </a:extLst>
            </p:cNvPr>
            <p:cNvSpPr/>
            <p:nvPr/>
          </p:nvSpPr>
          <p:spPr>
            <a:xfrm>
              <a:off x="2583542" y="1030310"/>
              <a:ext cx="1422400" cy="286339"/>
            </a:xfrm>
            <a:prstGeom prst="rect">
              <a:avLst/>
            </a:prstGeom>
            <a:solidFill>
              <a:srgbClr val="814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600" b="1" dirty="0">
                  <a:solidFill>
                    <a:schemeClr val="bg2"/>
                  </a:solidFill>
                  <a:latin typeface=""/>
                  <a:ea typeface="Cambria" panose="02040503050406030204" pitchFamily="18" charset="0"/>
                </a:rPr>
                <a:t>CMT Leader</a:t>
              </a:r>
              <a:endParaRPr lang="en-US" sz="1600" b="1" dirty="0">
                <a:solidFill>
                  <a:schemeClr val="bg2"/>
                </a:solidFill>
                <a:latin typeface=""/>
                <a:ea typeface="Cambria" panose="02040503050406030204" pitchFamily="18" charset="0"/>
              </a:endParaRPr>
            </a:p>
          </p:txBody>
        </p:sp>
        <p:sp>
          <p:nvSpPr>
            <p:cNvPr id="5" name="Rectangle 4">
              <a:extLst>
                <a:ext uri="{FF2B5EF4-FFF2-40B4-BE49-F238E27FC236}">
                  <a16:creationId xmlns:a16="http://schemas.microsoft.com/office/drawing/2014/main" id="{546E73ED-13FA-CFC2-34E8-D0336FD99F87}"/>
                </a:ext>
              </a:extLst>
            </p:cNvPr>
            <p:cNvSpPr/>
            <p:nvPr/>
          </p:nvSpPr>
          <p:spPr>
            <a:xfrm>
              <a:off x="141954" y="1611089"/>
              <a:ext cx="874312" cy="40330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Finance</a:t>
              </a:r>
            </a:p>
          </p:txBody>
        </p:sp>
        <p:sp>
          <p:nvSpPr>
            <p:cNvPr id="6" name="Rectangle 5">
              <a:extLst>
                <a:ext uri="{FF2B5EF4-FFF2-40B4-BE49-F238E27FC236}">
                  <a16:creationId xmlns:a16="http://schemas.microsoft.com/office/drawing/2014/main" id="{34A4C3E8-01A8-EA8D-8783-68E66715C1F0}"/>
                </a:ext>
              </a:extLst>
            </p:cNvPr>
            <p:cNvSpPr/>
            <p:nvPr/>
          </p:nvSpPr>
          <p:spPr>
            <a:xfrm>
              <a:off x="1193900" y="1611088"/>
              <a:ext cx="874312" cy="40330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HSSE</a:t>
              </a:r>
            </a:p>
          </p:txBody>
        </p:sp>
        <p:sp>
          <p:nvSpPr>
            <p:cNvPr id="7" name="Rectangle 6">
              <a:extLst>
                <a:ext uri="{FF2B5EF4-FFF2-40B4-BE49-F238E27FC236}">
                  <a16:creationId xmlns:a16="http://schemas.microsoft.com/office/drawing/2014/main" id="{B238AF34-06A6-230E-380B-9B74D48872FC}"/>
                </a:ext>
              </a:extLst>
            </p:cNvPr>
            <p:cNvSpPr/>
            <p:nvPr/>
          </p:nvSpPr>
          <p:spPr>
            <a:xfrm>
              <a:off x="3392618" y="1611089"/>
              <a:ext cx="1522884" cy="40330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Crisis Communication</a:t>
              </a:r>
            </a:p>
          </p:txBody>
        </p:sp>
        <p:sp>
          <p:nvSpPr>
            <p:cNvPr id="8" name="Rectangle 7">
              <a:extLst>
                <a:ext uri="{FF2B5EF4-FFF2-40B4-BE49-F238E27FC236}">
                  <a16:creationId xmlns:a16="http://schemas.microsoft.com/office/drawing/2014/main" id="{B156E364-F5BB-C520-29A8-D879C9E6EFD2}"/>
                </a:ext>
              </a:extLst>
            </p:cNvPr>
            <p:cNvSpPr/>
            <p:nvPr/>
          </p:nvSpPr>
          <p:spPr>
            <a:xfrm>
              <a:off x="5017950" y="1611089"/>
              <a:ext cx="1522884" cy="40330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Business Continuity (Senior Management)</a:t>
              </a:r>
            </a:p>
          </p:txBody>
        </p:sp>
        <p:cxnSp>
          <p:nvCxnSpPr>
            <p:cNvPr id="9" name="Straight Connector 8">
              <a:extLst>
                <a:ext uri="{FF2B5EF4-FFF2-40B4-BE49-F238E27FC236}">
                  <a16:creationId xmlns:a16="http://schemas.microsoft.com/office/drawing/2014/main" id="{5A45DDAC-BD63-8D19-8AD1-E70C15DBF997}"/>
                </a:ext>
              </a:extLst>
            </p:cNvPr>
            <p:cNvCxnSpPr>
              <a:cxnSpLocks/>
            </p:cNvCxnSpPr>
            <p:nvPr/>
          </p:nvCxnSpPr>
          <p:spPr>
            <a:xfrm>
              <a:off x="3265714" y="1332218"/>
              <a:ext cx="0" cy="1033614"/>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4E467C-A103-26B3-BCED-689B2F764BA5}"/>
                </a:ext>
              </a:extLst>
            </p:cNvPr>
            <p:cNvCxnSpPr>
              <a:cxnSpLocks/>
            </p:cNvCxnSpPr>
            <p:nvPr/>
          </p:nvCxnSpPr>
          <p:spPr>
            <a:xfrm flipH="1">
              <a:off x="3265714" y="2365832"/>
              <a:ext cx="87084"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47D1D13-B1BD-39FF-4EF5-CED80E22C436}"/>
                </a:ext>
              </a:extLst>
            </p:cNvPr>
            <p:cNvSpPr/>
            <p:nvPr/>
          </p:nvSpPr>
          <p:spPr>
            <a:xfrm>
              <a:off x="3360064" y="2127518"/>
              <a:ext cx="1522884" cy="60117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
                  <a:ea typeface="Cambria" panose="02040503050406030204" pitchFamily="18" charset="0"/>
                </a:rPr>
                <a:t>Information Communication &amp; Technology. HR, Business Planning &amp; Risk Management</a:t>
              </a:r>
            </a:p>
          </p:txBody>
        </p:sp>
        <p:sp>
          <p:nvSpPr>
            <p:cNvPr id="12" name="Rectangle 11">
              <a:extLst>
                <a:ext uri="{FF2B5EF4-FFF2-40B4-BE49-F238E27FC236}">
                  <a16:creationId xmlns:a16="http://schemas.microsoft.com/office/drawing/2014/main" id="{2B3CBD20-8249-1E1E-323F-FCD60DB5CD07}"/>
                </a:ext>
              </a:extLst>
            </p:cNvPr>
            <p:cNvSpPr/>
            <p:nvPr/>
          </p:nvSpPr>
          <p:spPr>
            <a:xfrm>
              <a:off x="2273349" y="1611087"/>
              <a:ext cx="874312" cy="40330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Legal</a:t>
              </a:r>
            </a:p>
          </p:txBody>
        </p:sp>
        <p:sp>
          <p:nvSpPr>
            <p:cNvPr id="13" name="Rectangle 12">
              <a:extLst>
                <a:ext uri="{FF2B5EF4-FFF2-40B4-BE49-F238E27FC236}">
                  <a16:creationId xmlns:a16="http://schemas.microsoft.com/office/drawing/2014/main" id="{351D7365-8E24-634B-6C14-1347CA853164}"/>
                </a:ext>
              </a:extLst>
            </p:cNvPr>
            <p:cNvSpPr/>
            <p:nvPr/>
          </p:nvSpPr>
          <p:spPr>
            <a:xfrm>
              <a:off x="1016266" y="2757577"/>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dirty="0">
                  <a:solidFill>
                    <a:schemeClr val="tx1"/>
                  </a:solidFill>
                  <a:latin typeface=""/>
                  <a:ea typeface="Cambria" panose="02040503050406030204" pitchFamily="18" charset="0"/>
                </a:rPr>
                <a:t>Emergency Operations Center (EOC) Director</a:t>
              </a:r>
              <a:endParaRPr lang="en-US" sz="1100" dirty="0">
                <a:solidFill>
                  <a:schemeClr val="tx1"/>
                </a:solidFill>
                <a:latin typeface=""/>
                <a:ea typeface="Cambria" panose="02040503050406030204" pitchFamily="18" charset="0"/>
              </a:endParaRPr>
            </a:p>
          </p:txBody>
        </p:sp>
        <p:sp>
          <p:nvSpPr>
            <p:cNvPr id="14" name="Rectangle 13">
              <a:extLst>
                <a:ext uri="{FF2B5EF4-FFF2-40B4-BE49-F238E27FC236}">
                  <a16:creationId xmlns:a16="http://schemas.microsoft.com/office/drawing/2014/main" id="{8A785162-799B-A641-0260-ECE1B9FB8DAD}"/>
                </a:ext>
              </a:extLst>
            </p:cNvPr>
            <p:cNvSpPr/>
            <p:nvPr/>
          </p:nvSpPr>
          <p:spPr>
            <a:xfrm>
              <a:off x="5017950" y="2754641"/>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dirty="0">
                  <a:solidFill>
                    <a:srgbClr val="000000"/>
                  </a:solidFill>
                  <a:latin typeface=""/>
                  <a:ea typeface="Cambria" panose="02040503050406030204" pitchFamily="18" charset="0"/>
                </a:rPr>
                <a:t>Business Continuity Senior Management</a:t>
              </a:r>
              <a:endParaRPr lang="en-US" sz="1100" dirty="0">
                <a:latin typeface=""/>
                <a:ea typeface="Cambria" panose="02040503050406030204" pitchFamily="18" charset="0"/>
              </a:endParaRPr>
            </a:p>
          </p:txBody>
        </p:sp>
        <p:sp>
          <p:nvSpPr>
            <p:cNvPr id="15" name="Rectangle 14">
              <a:extLst>
                <a:ext uri="{FF2B5EF4-FFF2-40B4-BE49-F238E27FC236}">
                  <a16:creationId xmlns:a16="http://schemas.microsoft.com/office/drawing/2014/main" id="{0CDB44F0-F477-C719-3152-262D336F0BF7}"/>
                </a:ext>
              </a:extLst>
            </p:cNvPr>
            <p:cNvSpPr/>
            <p:nvPr/>
          </p:nvSpPr>
          <p:spPr>
            <a:xfrm>
              <a:off x="344740" y="3327791"/>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HSSE Support</a:t>
              </a:r>
            </a:p>
          </p:txBody>
        </p:sp>
        <p:sp>
          <p:nvSpPr>
            <p:cNvPr id="16" name="Rectangle 15">
              <a:extLst>
                <a:ext uri="{FF2B5EF4-FFF2-40B4-BE49-F238E27FC236}">
                  <a16:creationId xmlns:a16="http://schemas.microsoft.com/office/drawing/2014/main" id="{92B75DEE-3CB1-3F63-9006-F7372EFBBB2D}"/>
                </a:ext>
              </a:extLst>
            </p:cNvPr>
            <p:cNvSpPr/>
            <p:nvPr/>
          </p:nvSpPr>
          <p:spPr>
            <a:xfrm>
              <a:off x="1728327" y="3327791"/>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dirty="0">
                  <a:solidFill>
                    <a:schemeClr val="tx1"/>
                  </a:solidFill>
                  <a:latin typeface=""/>
                  <a:ea typeface="Cambria" panose="02040503050406030204" pitchFamily="18" charset="0"/>
                </a:rPr>
                <a:t>Public Information Officer</a:t>
              </a:r>
              <a:endParaRPr lang="en-US" sz="1100" dirty="0">
                <a:solidFill>
                  <a:schemeClr val="tx1"/>
                </a:solidFill>
                <a:latin typeface=""/>
                <a:ea typeface="Cambria" panose="02040503050406030204" pitchFamily="18" charset="0"/>
              </a:endParaRPr>
            </a:p>
          </p:txBody>
        </p:sp>
        <p:sp>
          <p:nvSpPr>
            <p:cNvPr id="17" name="Rectangle 16">
              <a:extLst>
                <a:ext uri="{FF2B5EF4-FFF2-40B4-BE49-F238E27FC236}">
                  <a16:creationId xmlns:a16="http://schemas.microsoft.com/office/drawing/2014/main" id="{3396DA61-8FE1-49F3-9B18-359EB4E26AE0}"/>
                </a:ext>
              </a:extLst>
            </p:cNvPr>
            <p:cNvSpPr/>
            <p:nvPr/>
          </p:nvSpPr>
          <p:spPr>
            <a:xfrm>
              <a:off x="1728327" y="3762185"/>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a:solidFill>
                    <a:schemeClr val="tx1"/>
                  </a:solidFill>
                  <a:latin typeface=""/>
                  <a:ea typeface="Cambria" panose="02040503050406030204" pitchFamily="18" charset="0"/>
                </a:rPr>
                <a:t>Liaison Support</a:t>
              </a:r>
              <a:endParaRPr lang="en-US" sz="1100">
                <a:solidFill>
                  <a:schemeClr val="tx1"/>
                </a:solidFill>
                <a:latin typeface=""/>
                <a:ea typeface="Cambria" panose="02040503050406030204" pitchFamily="18" charset="0"/>
              </a:endParaRPr>
            </a:p>
          </p:txBody>
        </p:sp>
        <p:sp>
          <p:nvSpPr>
            <p:cNvPr id="19" name="Rectangle 18">
              <a:extLst>
                <a:ext uri="{FF2B5EF4-FFF2-40B4-BE49-F238E27FC236}">
                  <a16:creationId xmlns:a16="http://schemas.microsoft.com/office/drawing/2014/main" id="{78727F83-7E33-A85D-3B87-3545D6641279}"/>
                </a:ext>
              </a:extLst>
            </p:cNvPr>
            <p:cNvSpPr/>
            <p:nvPr/>
          </p:nvSpPr>
          <p:spPr>
            <a:xfrm>
              <a:off x="349563" y="3762185"/>
              <a:ext cx="1281493"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Legal</a:t>
              </a:r>
            </a:p>
          </p:txBody>
        </p:sp>
        <p:cxnSp>
          <p:nvCxnSpPr>
            <p:cNvPr id="20" name="Straight Connector 19">
              <a:extLst>
                <a:ext uri="{FF2B5EF4-FFF2-40B4-BE49-F238E27FC236}">
                  <a16:creationId xmlns:a16="http://schemas.microsoft.com/office/drawing/2014/main" id="{E65A49CA-C6FE-F95A-08DD-0E8BB86ECB6D}"/>
                </a:ext>
              </a:extLst>
            </p:cNvPr>
            <p:cNvCxnSpPr/>
            <p:nvPr/>
          </p:nvCxnSpPr>
          <p:spPr>
            <a:xfrm>
              <a:off x="551544" y="1401688"/>
              <a:ext cx="5413828"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FE110F-D2C5-3F35-E51D-A359EDBC9FED}"/>
                </a:ext>
              </a:extLst>
            </p:cNvPr>
            <p:cNvCxnSpPr>
              <a:cxnSpLocks/>
            </p:cNvCxnSpPr>
            <p:nvPr/>
          </p:nvCxnSpPr>
          <p:spPr>
            <a:xfrm>
              <a:off x="5965372" y="1401688"/>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F94CF88-BE4C-E25E-775A-745032D3BE99}"/>
                </a:ext>
              </a:extLst>
            </p:cNvPr>
            <p:cNvCxnSpPr>
              <a:cxnSpLocks/>
            </p:cNvCxnSpPr>
            <p:nvPr/>
          </p:nvCxnSpPr>
          <p:spPr>
            <a:xfrm>
              <a:off x="4187371" y="1408948"/>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098F5E-F4A9-8BAA-6B35-E555163200F5}"/>
                </a:ext>
              </a:extLst>
            </p:cNvPr>
            <p:cNvCxnSpPr>
              <a:cxnSpLocks/>
            </p:cNvCxnSpPr>
            <p:nvPr/>
          </p:nvCxnSpPr>
          <p:spPr>
            <a:xfrm>
              <a:off x="2743198" y="1401694"/>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862A215-17AD-3EF6-56D6-34687F608712}"/>
                </a:ext>
              </a:extLst>
            </p:cNvPr>
            <p:cNvCxnSpPr>
              <a:cxnSpLocks/>
            </p:cNvCxnSpPr>
            <p:nvPr/>
          </p:nvCxnSpPr>
          <p:spPr>
            <a:xfrm>
              <a:off x="1603829" y="1408954"/>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A0F570C-ECC4-3C74-8D0F-E9EA0F9241BC}"/>
                </a:ext>
              </a:extLst>
            </p:cNvPr>
            <p:cNvCxnSpPr>
              <a:cxnSpLocks/>
            </p:cNvCxnSpPr>
            <p:nvPr/>
          </p:nvCxnSpPr>
          <p:spPr>
            <a:xfrm>
              <a:off x="544276" y="1401700"/>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D6DBEE-5A96-8CE6-B180-7D07458262CD}"/>
                </a:ext>
              </a:extLst>
            </p:cNvPr>
            <p:cNvCxnSpPr>
              <a:cxnSpLocks/>
            </p:cNvCxnSpPr>
            <p:nvPr/>
          </p:nvCxnSpPr>
          <p:spPr>
            <a:xfrm>
              <a:off x="1669145" y="3143427"/>
              <a:ext cx="0" cy="1254413"/>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10C913-CF0D-E347-A0EA-1136B0E90201}"/>
                </a:ext>
              </a:extLst>
            </p:cNvPr>
            <p:cNvCxnSpPr>
              <a:cxnSpLocks/>
            </p:cNvCxnSpPr>
            <p:nvPr/>
          </p:nvCxnSpPr>
          <p:spPr>
            <a:xfrm flipH="1">
              <a:off x="349563" y="4405107"/>
              <a:ext cx="2665081"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F1A9EE4-BA29-B2FF-23D3-F2B9F652581D}"/>
                </a:ext>
              </a:extLst>
            </p:cNvPr>
            <p:cNvSpPr/>
            <p:nvPr/>
          </p:nvSpPr>
          <p:spPr>
            <a:xfrm>
              <a:off x="1643154" y="4662513"/>
              <a:ext cx="659428" cy="285696"/>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Logistics Support</a:t>
              </a:r>
            </a:p>
          </p:txBody>
        </p:sp>
        <p:sp>
          <p:nvSpPr>
            <p:cNvPr id="29" name="Rectangle 28">
              <a:extLst>
                <a:ext uri="{FF2B5EF4-FFF2-40B4-BE49-F238E27FC236}">
                  <a16:creationId xmlns:a16="http://schemas.microsoft.com/office/drawing/2014/main" id="{DB0E2EF8-4FF0-79D9-7D28-AB3D48FD54F9}"/>
                </a:ext>
              </a:extLst>
            </p:cNvPr>
            <p:cNvSpPr/>
            <p:nvPr/>
          </p:nvSpPr>
          <p:spPr>
            <a:xfrm>
              <a:off x="2355215" y="4659710"/>
              <a:ext cx="792443" cy="28967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Finance/Admin Support</a:t>
              </a:r>
            </a:p>
          </p:txBody>
        </p:sp>
        <p:sp>
          <p:nvSpPr>
            <p:cNvPr id="30" name="Rectangle 29">
              <a:extLst>
                <a:ext uri="{FF2B5EF4-FFF2-40B4-BE49-F238E27FC236}">
                  <a16:creationId xmlns:a16="http://schemas.microsoft.com/office/drawing/2014/main" id="{01E013EF-BA3A-A0EA-3080-996207D7D08B}"/>
                </a:ext>
              </a:extLst>
            </p:cNvPr>
            <p:cNvSpPr/>
            <p:nvPr/>
          </p:nvSpPr>
          <p:spPr>
            <a:xfrm>
              <a:off x="957409" y="4657551"/>
              <a:ext cx="659428" cy="285696"/>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Planning Support</a:t>
              </a:r>
            </a:p>
          </p:txBody>
        </p:sp>
        <p:sp>
          <p:nvSpPr>
            <p:cNvPr id="31" name="Rectangle 30">
              <a:extLst>
                <a:ext uri="{FF2B5EF4-FFF2-40B4-BE49-F238E27FC236}">
                  <a16:creationId xmlns:a16="http://schemas.microsoft.com/office/drawing/2014/main" id="{62C707D6-9157-F7ED-90F1-F81C25219392}"/>
                </a:ext>
              </a:extLst>
            </p:cNvPr>
            <p:cNvSpPr/>
            <p:nvPr/>
          </p:nvSpPr>
          <p:spPr>
            <a:xfrm>
              <a:off x="271664" y="4652589"/>
              <a:ext cx="659428" cy="29679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
                  <a:ea typeface="Cambria" panose="02040503050406030204" pitchFamily="18" charset="0"/>
                </a:rPr>
                <a:t>Operations Support</a:t>
              </a:r>
              <a:endParaRPr lang="en-US" sz="1100" dirty="0">
                <a:solidFill>
                  <a:schemeClr val="tx1"/>
                </a:solidFill>
                <a:latin typeface=""/>
                <a:ea typeface="Cambria" panose="02040503050406030204" pitchFamily="18" charset="0"/>
              </a:endParaRPr>
            </a:p>
          </p:txBody>
        </p:sp>
        <p:cxnSp>
          <p:nvCxnSpPr>
            <p:cNvPr id="32" name="Straight Connector 31">
              <a:extLst>
                <a:ext uri="{FF2B5EF4-FFF2-40B4-BE49-F238E27FC236}">
                  <a16:creationId xmlns:a16="http://schemas.microsoft.com/office/drawing/2014/main" id="{623208AC-0A74-8E44-2CC0-826599949C93}"/>
                </a:ext>
              </a:extLst>
            </p:cNvPr>
            <p:cNvCxnSpPr>
              <a:cxnSpLocks/>
            </p:cNvCxnSpPr>
            <p:nvPr/>
          </p:nvCxnSpPr>
          <p:spPr>
            <a:xfrm>
              <a:off x="3011710" y="4413413"/>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95F8819-BEFD-5588-0B25-99DAB2A2FD8F}"/>
                </a:ext>
              </a:extLst>
            </p:cNvPr>
            <p:cNvCxnSpPr>
              <a:cxnSpLocks/>
            </p:cNvCxnSpPr>
            <p:nvPr/>
          </p:nvCxnSpPr>
          <p:spPr>
            <a:xfrm>
              <a:off x="1973936" y="4420673"/>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6A982F1-DBC0-CB59-3525-34D22B5BAF9A}"/>
                </a:ext>
              </a:extLst>
            </p:cNvPr>
            <p:cNvCxnSpPr>
              <a:cxnSpLocks/>
            </p:cNvCxnSpPr>
            <p:nvPr/>
          </p:nvCxnSpPr>
          <p:spPr>
            <a:xfrm>
              <a:off x="1284508" y="4427931"/>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27AF12B-6110-3DFA-28D2-555D07EA7A26}"/>
                </a:ext>
              </a:extLst>
            </p:cNvPr>
            <p:cNvCxnSpPr>
              <a:cxnSpLocks/>
            </p:cNvCxnSpPr>
            <p:nvPr/>
          </p:nvCxnSpPr>
          <p:spPr>
            <a:xfrm>
              <a:off x="355584" y="4406163"/>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678B896-5F8B-652D-899F-252B2D06C1B2}"/>
                </a:ext>
              </a:extLst>
            </p:cNvPr>
            <p:cNvCxnSpPr>
              <a:cxnSpLocks/>
            </p:cNvCxnSpPr>
            <p:nvPr/>
          </p:nvCxnSpPr>
          <p:spPr>
            <a:xfrm>
              <a:off x="551539" y="4928678"/>
              <a:ext cx="5" cy="564674"/>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0E262CD-4672-6CB3-3D09-78DE9043AFAD}"/>
                </a:ext>
              </a:extLst>
            </p:cNvPr>
            <p:cNvSpPr txBox="1"/>
            <p:nvPr/>
          </p:nvSpPr>
          <p:spPr>
            <a:xfrm>
              <a:off x="722255" y="4985726"/>
              <a:ext cx="1736314" cy="261610"/>
            </a:xfrm>
            <a:prstGeom prst="rect">
              <a:avLst/>
            </a:prstGeom>
            <a:noFill/>
            <a:ln>
              <a:noFill/>
            </a:ln>
          </p:spPr>
          <p:txBody>
            <a:bodyPr wrap="square">
              <a:spAutoFit/>
            </a:bodyPr>
            <a:lstStyle/>
            <a:p>
              <a:r>
                <a:rPr lang="en-US" sz="1100" dirty="0">
                  <a:latin typeface=""/>
                  <a:ea typeface="Cambria" panose="02040503050406030204" pitchFamily="18" charset="0"/>
                </a:rPr>
                <a:t>Human Services Branch</a:t>
              </a:r>
            </a:p>
          </p:txBody>
        </p:sp>
        <p:sp>
          <p:nvSpPr>
            <p:cNvPr id="38" name="TextBox 37">
              <a:extLst>
                <a:ext uri="{FF2B5EF4-FFF2-40B4-BE49-F238E27FC236}">
                  <a16:creationId xmlns:a16="http://schemas.microsoft.com/office/drawing/2014/main" id="{DDA69E7E-03FB-532A-34BA-D1E454863934}"/>
                </a:ext>
              </a:extLst>
            </p:cNvPr>
            <p:cNvSpPr txBox="1"/>
            <p:nvPr/>
          </p:nvSpPr>
          <p:spPr>
            <a:xfrm>
              <a:off x="744962" y="5155799"/>
              <a:ext cx="1736314" cy="261610"/>
            </a:xfrm>
            <a:prstGeom prst="rect">
              <a:avLst/>
            </a:prstGeom>
            <a:noFill/>
            <a:ln>
              <a:noFill/>
            </a:ln>
          </p:spPr>
          <p:txBody>
            <a:bodyPr wrap="square">
              <a:spAutoFit/>
            </a:bodyPr>
            <a:lstStyle/>
            <a:p>
              <a:r>
                <a:rPr lang="en-US" sz="1100" dirty="0">
                  <a:latin typeface=""/>
                  <a:ea typeface="Cambria" panose="02040503050406030204" pitchFamily="18" charset="0"/>
                </a:rPr>
                <a:t>Public Relations</a:t>
              </a:r>
            </a:p>
          </p:txBody>
        </p:sp>
        <p:sp>
          <p:nvSpPr>
            <p:cNvPr id="39" name="TextBox 38">
              <a:extLst>
                <a:ext uri="{FF2B5EF4-FFF2-40B4-BE49-F238E27FC236}">
                  <a16:creationId xmlns:a16="http://schemas.microsoft.com/office/drawing/2014/main" id="{5386CE59-105F-257E-B773-8F9D470CE894}"/>
                </a:ext>
              </a:extLst>
            </p:cNvPr>
            <p:cNvSpPr txBox="1"/>
            <p:nvPr/>
          </p:nvSpPr>
          <p:spPr>
            <a:xfrm>
              <a:off x="746518" y="5325582"/>
              <a:ext cx="2141820" cy="261610"/>
            </a:xfrm>
            <a:prstGeom prst="rect">
              <a:avLst/>
            </a:prstGeom>
            <a:noFill/>
            <a:ln>
              <a:noFill/>
            </a:ln>
          </p:spPr>
          <p:txBody>
            <a:bodyPr wrap="square">
              <a:spAutoFit/>
            </a:bodyPr>
            <a:lstStyle/>
            <a:p>
              <a:r>
                <a:rPr lang="en-US" sz="1100" dirty="0">
                  <a:latin typeface=""/>
                  <a:ea typeface="Cambria" panose="02040503050406030204" pitchFamily="18" charset="0"/>
                </a:rPr>
                <a:t>Control &amp; Containment Branch</a:t>
              </a:r>
            </a:p>
          </p:txBody>
        </p:sp>
        <p:cxnSp>
          <p:nvCxnSpPr>
            <p:cNvPr id="40" name="Straight Connector 39">
              <a:extLst>
                <a:ext uri="{FF2B5EF4-FFF2-40B4-BE49-F238E27FC236}">
                  <a16:creationId xmlns:a16="http://schemas.microsoft.com/office/drawing/2014/main" id="{A917F58D-9193-D020-7884-B6FC98BE5A19}"/>
                </a:ext>
              </a:extLst>
            </p:cNvPr>
            <p:cNvCxnSpPr>
              <a:cxnSpLocks/>
            </p:cNvCxnSpPr>
            <p:nvPr/>
          </p:nvCxnSpPr>
          <p:spPr>
            <a:xfrm>
              <a:off x="551544" y="5159015"/>
              <a:ext cx="25586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A5BB5E0-E55F-9068-74CD-4EB0E5919594}"/>
                </a:ext>
              </a:extLst>
            </p:cNvPr>
            <p:cNvCxnSpPr>
              <a:cxnSpLocks/>
            </p:cNvCxnSpPr>
            <p:nvPr/>
          </p:nvCxnSpPr>
          <p:spPr>
            <a:xfrm>
              <a:off x="558804" y="5311415"/>
              <a:ext cx="25586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6DF9088-B4E6-5E61-AAA2-D4B68E4BAF3B}"/>
                </a:ext>
              </a:extLst>
            </p:cNvPr>
            <p:cNvCxnSpPr>
              <a:cxnSpLocks/>
            </p:cNvCxnSpPr>
            <p:nvPr/>
          </p:nvCxnSpPr>
          <p:spPr>
            <a:xfrm>
              <a:off x="551550" y="5492843"/>
              <a:ext cx="25586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F3794D4-4BC4-30F8-872F-DB1976087454}"/>
                </a:ext>
              </a:extLst>
            </p:cNvPr>
            <p:cNvCxnSpPr>
              <a:cxnSpLocks/>
              <a:endCxn id="14" idx="1"/>
            </p:cNvCxnSpPr>
            <p:nvPr/>
          </p:nvCxnSpPr>
          <p:spPr>
            <a:xfrm flipV="1">
              <a:off x="2302582" y="2956291"/>
              <a:ext cx="2715368" cy="399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F6D50C6-C3C1-62F9-B97D-EEAD2DDD8AF6}"/>
                </a:ext>
              </a:extLst>
            </p:cNvPr>
            <p:cNvCxnSpPr>
              <a:cxnSpLocks/>
            </p:cNvCxnSpPr>
            <p:nvPr/>
          </p:nvCxnSpPr>
          <p:spPr>
            <a:xfrm>
              <a:off x="2302582" y="3035198"/>
              <a:ext cx="1543705" cy="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409664F-9C48-D654-96E0-C62B865CC1CD}"/>
                </a:ext>
              </a:extLst>
            </p:cNvPr>
            <p:cNvCxnSpPr>
              <a:cxnSpLocks/>
            </p:cNvCxnSpPr>
            <p:nvPr/>
          </p:nvCxnSpPr>
          <p:spPr>
            <a:xfrm>
              <a:off x="3846287" y="3013483"/>
              <a:ext cx="2703" cy="2754265"/>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C87547C-0A8C-B878-68FA-6AE21B399BCB}"/>
                </a:ext>
              </a:extLst>
            </p:cNvPr>
            <p:cNvCxnSpPr>
              <a:cxnSpLocks/>
            </p:cNvCxnSpPr>
            <p:nvPr/>
          </p:nvCxnSpPr>
          <p:spPr>
            <a:xfrm flipH="1">
              <a:off x="2510972" y="5742846"/>
              <a:ext cx="1338018" cy="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5412D28E-AEAC-7049-91D0-E3E12163FB91}"/>
                </a:ext>
              </a:extLst>
            </p:cNvPr>
            <p:cNvSpPr/>
            <p:nvPr/>
          </p:nvSpPr>
          <p:spPr>
            <a:xfrm>
              <a:off x="1213421" y="5584027"/>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dirty="0">
                  <a:solidFill>
                    <a:schemeClr val="tx1"/>
                  </a:solidFill>
                  <a:latin typeface=""/>
                  <a:ea typeface="Cambria" panose="02040503050406030204" pitchFamily="18" charset="0"/>
                </a:rPr>
                <a:t>Incident Commander</a:t>
              </a:r>
              <a:endParaRPr lang="en-US" sz="1100" dirty="0">
                <a:solidFill>
                  <a:schemeClr val="tx1"/>
                </a:solidFill>
                <a:latin typeface=""/>
                <a:ea typeface="Cambria" panose="02040503050406030204" pitchFamily="18" charset="0"/>
              </a:endParaRPr>
            </a:p>
          </p:txBody>
        </p:sp>
        <p:sp>
          <p:nvSpPr>
            <p:cNvPr id="48" name="Rectangle 47">
              <a:extLst>
                <a:ext uri="{FF2B5EF4-FFF2-40B4-BE49-F238E27FC236}">
                  <a16:creationId xmlns:a16="http://schemas.microsoft.com/office/drawing/2014/main" id="{A6025C65-778D-BD5D-7283-A1E446D83517}"/>
                </a:ext>
              </a:extLst>
            </p:cNvPr>
            <p:cNvSpPr/>
            <p:nvPr/>
          </p:nvSpPr>
          <p:spPr>
            <a:xfrm>
              <a:off x="497140" y="6136312"/>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Safety Officer</a:t>
              </a:r>
            </a:p>
          </p:txBody>
        </p:sp>
        <p:sp>
          <p:nvSpPr>
            <p:cNvPr id="49" name="Rectangle 48">
              <a:extLst>
                <a:ext uri="{FF2B5EF4-FFF2-40B4-BE49-F238E27FC236}">
                  <a16:creationId xmlns:a16="http://schemas.microsoft.com/office/drawing/2014/main" id="{D943F655-BF42-28BF-C9AF-1315D249FAC3}"/>
                </a:ext>
              </a:extLst>
            </p:cNvPr>
            <p:cNvSpPr/>
            <p:nvPr/>
          </p:nvSpPr>
          <p:spPr>
            <a:xfrm>
              <a:off x="1880727" y="6136312"/>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dirty="0">
                  <a:solidFill>
                    <a:schemeClr val="tx1"/>
                  </a:solidFill>
                  <a:latin typeface=""/>
                  <a:ea typeface="Cambria" panose="02040503050406030204" pitchFamily="18" charset="0"/>
                </a:rPr>
                <a:t>Liaison Officer</a:t>
              </a:r>
              <a:endParaRPr lang="en-US" sz="1100" dirty="0">
                <a:solidFill>
                  <a:schemeClr val="tx1"/>
                </a:solidFill>
                <a:latin typeface=""/>
                <a:ea typeface="Cambria" panose="02040503050406030204" pitchFamily="18" charset="0"/>
              </a:endParaRPr>
            </a:p>
          </p:txBody>
        </p:sp>
        <p:sp>
          <p:nvSpPr>
            <p:cNvPr id="50" name="Rectangle 49">
              <a:extLst>
                <a:ext uri="{FF2B5EF4-FFF2-40B4-BE49-F238E27FC236}">
                  <a16:creationId xmlns:a16="http://schemas.microsoft.com/office/drawing/2014/main" id="{737F4B94-16DB-FC75-75E2-0B80017AFB86}"/>
                </a:ext>
              </a:extLst>
            </p:cNvPr>
            <p:cNvSpPr/>
            <p:nvPr/>
          </p:nvSpPr>
          <p:spPr>
            <a:xfrm>
              <a:off x="1898488" y="6570706"/>
              <a:ext cx="1281493"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Assistant Public Information Officer</a:t>
              </a:r>
            </a:p>
          </p:txBody>
        </p:sp>
        <p:cxnSp>
          <p:nvCxnSpPr>
            <p:cNvPr id="51" name="Straight Connector 50">
              <a:extLst>
                <a:ext uri="{FF2B5EF4-FFF2-40B4-BE49-F238E27FC236}">
                  <a16:creationId xmlns:a16="http://schemas.microsoft.com/office/drawing/2014/main" id="{177A5411-B115-410F-F4D8-FD015089D2D6}"/>
                </a:ext>
              </a:extLst>
            </p:cNvPr>
            <p:cNvCxnSpPr>
              <a:cxnSpLocks/>
            </p:cNvCxnSpPr>
            <p:nvPr/>
          </p:nvCxnSpPr>
          <p:spPr>
            <a:xfrm>
              <a:off x="1821545" y="5969877"/>
              <a:ext cx="3037" cy="1232645"/>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4A62262-8AB0-8C08-E5D9-FFEF041E5DE3}"/>
                </a:ext>
              </a:extLst>
            </p:cNvPr>
            <p:cNvCxnSpPr>
              <a:cxnSpLocks/>
            </p:cNvCxnSpPr>
            <p:nvPr/>
          </p:nvCxnSpPr>
          <p:spPr>
            <a:xfrm flipH="1">
              <a:off x="501963" y="7184593"/>
              <a:ext cx="2665081"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303083A9-ABEC-7E49-4FB5-DE02C24734EF}"/>
                </a:ext>
              </a:extLst>
            </p:cNvPr>
            <p:cNvSpPr/>
            <p:nvPr/>
          </p:nvSpPr>
          <p:spPr>
            <a:xfrm>
              <a:off x="1824582" y="7441999"/>
              <a:ext cx="659427" cy="29679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Logistics Officer</a:t>
              </a:r>
            </a:p>
          </p:txBody>
        </p:sp>
        <p:sp>
          <p:nvSpPr>
            <p:cNvPr id="54" name="Rectangle 53">
              <a:extLst>
                <a:ext uri="{FF2B5EF4-FFF2-40B4-BE49-F238E27FC236}">
                  <a16:creationId xmlns:a16="http://schemas.microsoft.com/office/drawing/2014/main" id="{C16498FD-F086-12AC-F452-84EA3F2D49F6}"/>
                </a:ext>
              </a:extLst>
            </p:cNvPr>
            <p:cNvSpPr/>
            <p:nvPr/>
          </p:nvSpPr>
          <p:spPr>
            <a:xfrm>
              <a:off x="2507615" y="7439196"/>
              <a:ext cx="792443" cy="28967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Finance/Admin Section</a:t>
              </a:r>
            </a:p>
          </p:txBody>
        </p:sp>
        <p:sp>
          <p:nvSpPr>
            <p:cNvPr id="55" name="Rectangle 54">
              <a:extLst>
                <a:ext uri="{FF2B5EF4-FFF2-40B4-BE49-F238E27FC236}">
                  <a16:creationId xmlns:a16="http://schemas.microsoft.com/office/drawing/2014/main" id="{D8F90331-DEFF-16B9-11AD-A6EFBB3E7A65}"/>
                </a:ext>
              </a:extLst>
            </p:cNvPr>
            <p:cNvSpPr/>
            <p:nvPr/>
          </p:nvSpPr>
          <p:spPr>
            <a:xfrm>
              <a:off x="1124323" y="7451550"/>
              <a:ext cx="659428" cy="287243"/>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Planning Section</a:t>
              </a:r>
            </a:p>
          </p:txBody>
        </p:sp>
        <p:sp>
          <p:nvSpPr>
            <p:cNvPr id="56" name="Rectangle 55">
              <a:extLst>
                <a:ext uri="{FF2B5EF4-FFF2-40B4-BE49-F238E27FC236}">
                  <a16:creationId xmlns:a16="http://schemas.microsoft.com/office/drawing/2014/main" id="{E7865743-601E-6AF7-80BC-580B588DE6C4}"/>
                </a:ext>
              </a:extLst>
            </p:cNvPr>
            <p:cNvSpPr/>
            <p:nvPr/>
          </p:nvSpPr>
          <p:spPr>
            <a:xfrm>
              <a:off x="424064" y="7432075"/>
              <a:ext cx="659428" cy="29679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Operations Section</a:t>
              </a:r>
            </a:p>
          </p:txBody>
        </p:sp>
        <p:cxnSp>
          <p:nvCxnSpPr>
            <p:cNvPr id="57" name="Straight Connector 56">
              <a:extLst>
                <a:ext uri="{FF2B5EF4-FFF2-40B4-BE49-F238E27FC236}">
                  <a16:creationId xmlns:a16="http://schemas.microsoft.com/office/drawing/2014/main" id="{A995B468-717A-EB48-3C75-47AF8449D61F}"/>
                </a:ext>
              </a:extLst>
            </p:cNvPr>
            <p:cNvCxnSpPr>
              <a:cxnSpLocks/>
            </p:cNvCxnSpPr>
            <p:nvPr/>
          </p:nvCxnSpPr>
          <p:spPr>
            <a:xfrm>
              <a:off x="3164110" y="7192899"/>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E64F3D-2708-B52E-5B8C-06A77F5A207E}"/>
                </a:ext>
              </a:extLst>
            </p:cNvPr>
            <p:cNvCxnSpPr>
              <a:cxnSpLocks/>
            </p:cNvCxnSpPr>
            <p:nvPr/>
          </p:nvCxnSpPr>
          <p:spPr>
            <a:xfrm>
              <a:off x="2126336" y="7200159"/>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B8F1F18-7098-265A-97A1-F66263DD3E33}"/>
                </a:ext>
              </a:extLst>
            </p:cNvPr>
            <p:cNvCxnSpPr>
              <a:cxnSpLocks/>
            </p:cNvCxnSpPr>
            <p:nvPr/>
          </p:nvCxnSpPr>
          <p:spPr>
            <a:xfrm>
              <a:off x="1436908" y="7207417"/>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B062657-73C2-5180-1DC4-4F7215D86881}"/>
                </a:ext>
              </a:extLst>
            </p:cNvPr>
            <p:cNvCxnSpPr>
              <a:cxnSpLocks/>
            </p:cNvCxnSpPr>
            <p:nvPr/>
          </p:nvCxnSpPr>
          <p:spPr>
            <a:xfrm>
              <a:off x="500760" y="7185649"/>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708866EB-FBC8-2D58-B1A9-79FF49BFEEE0}"/>
                </a:ext>
              </a:extLst>
            </p:cNvPr>
            <p:cNvSpPr/>
            <p:nvPr/>
          </p:nvSpPr>
          <p:spPr>
            <a:xfrm>
              <a:off x="147984" y="7779603"/>
              <a:ext cx="659428" cy="29679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Staging Area</a:t>
              </a:r>
            </a:p>
          </p:txBody>
        </p:sp>
        <p:sp>
          <p:nvSpPr>
            <p:cNvPr id="62" name="Rectangle 61">
              <a:extLst>
                <a:ext uri="{FF2B5EF4-FFF2-40B4-BE49-F238E27FC236}">
                  <a16:creationId xmlns:a16="http://schemas.microsoft.com/office/drawing/2014/main" id="{631FEC8F-53E8-7014-248C-8661A6E82433}"/>
                </a:ext>
              </a:extLst>
            </p:cNvPr>
            <p:cNvSpPr/>
            <p:nvPr/>
          </p:nvSpPr>
          <p:spPr>
            <a:xfrm>
              <a:off x="424064" y="8131591"/>
              <a:ext cx="860444" cy="24879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Air Operations Branch</a:t>
              </a:r>
            </a:p>
          </p:txBody>
        </p:sp>
        <p:sp>
          <p:nvSpPr>
            <p:cNvPr id="63" name="Rectangle 62">
              <a:extLst>
                <a:ext uri="{FF2B5EF4-FFF2-40B4-BE49-F238E27FC236}">
                  <a16:creationId xmlns:a16="http://schemas.microsoft.com/office/drawing/2014/main" id="{E7F0F3CC-A842-F466-4542-BD557AB307D5}"/>
                </a:ext>
              </a:extLst>
            </p:cNvPr>
            <p:cNvSpPr/>
            <p:nvPr/>
          </p:nvSpPr>
          <p:spPr>
            <a:xfrm>
              <a:off x="971246" y="7772910"/>
              <a:ext cx="659428" cy="29679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Branch</a:t>
              </a:r>
            </a:p>
          </p:txBody>
        </p:sp>
        <p:cxnSp>
          <p:nvCxnSpPr>
            <p:cNvPr id="64" name="Straight Connector 63">
              <a:extLst>
                <a:ext uri="{FF2B5EF4-FFF2-40B4-BE49-F238E27FC236}">
                  <a16:creationId xmlns:a16="http://schemas.microsoft.com/office/drawing/2014/main" id="{58A27BA6-2CBD-AB61-F4FF-C633AC6E689A}"/>
                </a:ext>
              </a:extLst>
            </p:cNvPr>
            <p:cNvCxnSpPr>
              <a:cxnSpLocks/>
            </p:cNvCxnSpPr>
            <p:nvPr/>
          </p:nvCxnSpPr>
          <p:spPr>
            <a:xfrm>
              <a:off x="887164" y="7744021"/>
              <a:ext cx="0" cy="38757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2ACA6C1-AAB0-940E-1D2B-E4A3F33054DE}"/>
                </a:ext>
              </a:extLst>
            </p:cNvPr>
            <p:cNvCxnSpPr>
              <a:cxnSpLocks/>
            </p:cNvCxnSpPr>
            <p:nvPr/>
          </p:nvCxnSpPr>
          <p:spPr>
            <a:xfrm>
              <a:off x="798288" y="7916728"/>
              <a:ext cx="187472" cy="4579"/>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05C3523D-8A71-1B6D-EF40-62839B7E6775}"/>
                </a:ext>
              </a:extLst>
            </p:cNvPr>
            <p:cNvSpPr/>
            <p:nvPr/>
          </p:nvSpPr>
          <p:spPr>
            <a:xfrm>
              <a:off x="4045882" y="3385851"/>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BC HSSE Officer</a:t>
              </a:r>
            </a:p>
          </p:txBody>
        </p:sp>
        <p:sp>
          <p:nvSpPr>
            <p:cNvPr id="67" name="Rectangle 66">
              <a:extLst>
                <a:ext uri="{FF2B5EF4-FFF2-40B4-BE49-F238E27FC236}">
                  <a16:creationId xmlns:a16="http://schemas.microsoft.com/office/drawing/2014/main" id="{25DC0C3A-C12E-87C9-8D29-8FBED75AEC07}"/>
                </a:ext>
              </a:extLst>
            </p:cNvPr>
            <p:cNvSpPr/>
            <p:nvPr/>
          </p:nvSpPr>
          <p:spPr>
            <a:xfrm>
              <a:off x="5429469" y="3603569"/>
              <a:ext cx="1286316"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9000"/>
                </a:lnSpc>
              </a:pPr>
              <a:r>
                <a:rPr lang="en-CA" sz="1100" dirty="0">
                  <a:solidFill>
                    <a:schemeClr val="tx1"/>
                  </a:solidFill>
                  <a:latin typeface=""/>
                  <a:ea typeface="Cambria" panose="02040503050406030204" pitchFamily="18" charset="0"/>
                </a:rPr>
                <a:t> Public Information Officer</a:t>
              </a:r>
              <a:endParaRPr lang="en-US" sz="1100" dirty="0">
                <a:solidFill>
                  <a:schemeClr val="tx1"/>
                </a:solidFill>
                <a:latin typeface=""/>
                <a:ea typeface="Cambria" panose="02040503050406030204" pitchFamily="18" charset="0"/>
              </a:endParaRPr>
            </a:p>
          </p:txBody>
        </p:sp>
        <p:sp>
          <p:nvSpPr>
            <p:cNvPr id="68" name="Rectangle 67">
              <a:extLst>
                <a:ext uri="{FF2B5EF4-FFF2-40B4-BE49-F238E27FC236}">
                  <a16:creationId xmlns:a16="http://schemas.microsoft.com/office/drawing/2014/main" id="{30FF0BB3-B61F-03A1-F94B-63C8DC1F1DB1}"/>
                </a:ext>
              </a:extLst>
            </p:cNvPr>
            <p:cNvSpPr/>
            <p:nvPr/>
          </p:nvSpPr>
          <p:spPr>
            <a:xfrm>
              <a:off x="4050705" y="3879991"/>
              <a:ext cx="1281353" cy="4033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Legal</a:t>
              </a:r>
            </a:p>
          </p:txBody>
        </p:sp>
        <p:cxnSp>
          <p:nvCxnSpPr>
            <p:cNvPr id="69" name="Straight Connector 68">
              <a:extLst>
                <a:ext uri="{FF2B5EF4-FFF2-40B4-BE49-F238E27FC236}">
                  <a16:creationId xmlns:a16="http://schemas.microsoft.com/office/drawing/2014/main" id="{0C9409D6-4E59-C204-9D1D-27B1D31B0985}"/>
                </a:ext>
              </a:extLst>
            </p:cNvPr>
            <p:cNvCxnSpPr>
              <a:cxnSpLocks/>
            </p:cNvCxnSpPr>
            <p:nvPr/>
          </p:nvCxnSpPr>
          <p:spPr>
            <a:xfrm>
              <a:off x="5370287" y="3157945"/>
              <a:ext cx="20953" cy="123885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EA0E194-98EF-227F-CD57-B140EF597939}"/>
                </a:ext>
              </a:extLst>
            </p:cNvPr>
            <p:cNvCxnSpPr>
              <a:cxnSpLocks/>
            </p:cNvCxnSpPr>
            <p:nvPr/>
          </p:nvCxnSpPr>
          <p:spPr>
            <a:xfrm flipH="1">
              <a:off x="4050705" y="4405104"/>
              <a:ext cx="2665081"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2CAE94F-506E-F9CF-8A24-9D834E197F8B}"/>
                </a:ext>
              </a:extLst>
            </p:cNvPr>
            <p:cNvCxnSpPr>
              <a:cxnSpLocks/>
            </p:cNvCxnSpPr>
            <p:nvPr/>
          </p:nvCxnSpPr>
          <p:spPr>
            <a:xfrm flipH="1">
              <a:off x="4032071" y="4405107"/>
              <a:ext cx="2665081"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61909196-001A-38DB-0067-4C1132541F03}"/>
                </a:ext>
              </a:extLst>
            </p:cNvPr>
            <p:cNvSpPr/>
            <p:nvPr/>
          </p:nvSpPr>
          <p:spPr>
            <a:xfrm>
              <a:off x="5340176" y="4662512"/>
              <a:ext cx="659427" cy="387399"/>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BC Logistics Officer</a:t>
              </a:r>
            </a:p>
          </p:txBody>
        </p:sp>
        <p:sp>
          <p:nvSpPr>
            <p:cNvPr id="73" name="Rectangle 72">
              <a:extLst>
                <a:ext uri="{FF2B5EF4-FFF2-40B4-BE49-F238E27FC236}">
                  <a16:creationId xmlns:a16="http://schemas.microsoft.com/office/drawing/2014/main" id="{52E51121-17AB-5821-D942-8AD8F7E33AA7}"/>
                </a:ext>
              </a:extLst>
            </p:cNvPr>
            <p:cNvSpPr/>
            <p:nvPr/>
          </p:nvSpPr>
          <p:spPr>
            <a:xfrm>
              <a:off x="6023209" y="4659709"/>
              <a:ext cx="792443" cy="3902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BC Finance/Admin Section</a:t>
              </a:r>
            </a:p>
          </p:txBody>
        </p:sp>
        <p:sp>
          <p:nvSpPr>
            <p:cNvPr id="74" name="Rectangle 73">
              <a:extLst>
                <a:ext uri="{FF2B5EF4-FFF2-40B4-BE49-F238E27FC236}">
                  <a16:creationId xmlns:a16="http://schemas.microsoft.com/office/drawing/2014/main" id="{E0712933-DD34-31EF-A3D0-671625CFAF94}"/>
                </a:ext>
              </a:extLst>
            </p:cNvPr>
            <p:cNvSpPr/>
            <p:nvPr/>
          </p:nvSpPr>
          <p:spPr>
            <a:xfrm>
              <a:off x="4654431" y="4672064"/>
              <a:ext cx="659428" cy="36425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BC Planning Section</a:t>
              </a:r>
            </a:p>
          </p:txBody>
        </p:sp>
        <p:sp>
          <p:nvSpPr>
            <p:cNvPr id="75" name="Rectangle 74">
              <a:extLst>
                <a:ext uri="{FF2B5EF4-FFF2-40B4-BE49-F238E27FC236}">
                  <a16:creationId xmlns:a16="http://schemas.microsoft.com/office/drawing/2014/main" id="{6E9A1F5E-C51E-CCE8-58AA-FCB2F06FBF00}"/>
                </a:ext>
              </a:extLst>
            </p:cNvPr>
            <p:cNvSpPr/>
            <p:nvPr/>
          </p:nvSpPr>
          <p:spPr>
            <a:xfrm>
              <a:off x="3886037" y="4673600"/>
              <a:ext cx="722157" cy="36271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
                  <a:ea typeface="Cambria" panose="02040503050406030204" pitchFamily="18" charset="0"/>
                </a:rPr>
                <a:t>BC Operations Section</a:t>
              </a:r>
            </a:p>
          </p:txBody>
        </p:sp>
        <p:cxnSp>
          <p:nvCxnSpPr>
            <p:cNvPr id="76" name="Straight Connector 75">
              <a:extLst>
                <a:ext uri="{FF2B5EF4-FFF2-40B4-BE49-F238E27FC236}">
                  <a16:creationId xmlns:a16="http://schemas.microsoft.com/office/drawing/2014/main" id="{DB586FF6-5A5B-519C-2FBF-5FFA266870FC}"/>
                </a:ext>
              </a:extLst>
            </p:cNvPr>
            <p:cNvCxnSpPr>
              <a:cxnSpLocks/>
            </p:cNvCxnSpPr>
            <p:nvPr/>
          </p:nvCxnSpPr>
          <p:spPr>
            <a:xfrm>
              <a:off x="6708732" y="4413413"/>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7DD0F46-E36D-F91A-566F-F549DEAF0968}"/>
                </a:ext>
              </a:extLst>
            </p:cNvPr>
            <p:cNvCxnSpPr>
              <a:cxnSpLocks/>
            </p:cNvCxnSpPr>
            <p:nvPr/>
          </p:nvCxnSpPr>
          <p:spPr>
            <a:xfrm>
              <a:off x="5656444" y="4420673"/>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5EBE3CD-F259-58EF-723B-BE02EEB0D910}"/>
                </a:ext>
              </a:extLst>
            </p:cNvPr>
            <p:cNvCxnSpPr>
              <a:cxnSpLocks/>
            </p:cNvCxnSpPr>
            <p:nvPr/>
          </p:nvCxnSpPr>
          <p:spPr>
            <a:xfrm>
              <a:off x="4967016" y="4427931"/>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8B4B04D-AA06-9CDD-8E69-E09ABE11F662}"/>
                </a:ext>
              </a:extLst>
            </p:cNvPr>
            <p:cNvCxnSpPr>
              <a:cxnSpLocks/>
            </p:cNvCxnSpPr>
            <p:nvPr/>
          </p:nvCxnSpPr>
          <p:spPr>
            <a:xfrm>
              <a:off x="4030846" y="4406163"/>
              <a:ext cx="0" cy="209401"/>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80">
            <a:extLst>
              <a:ext uri="{FF2B5EF4-FFF2-40B4-BE49-F238E27FC236}">
                <a16:creationId xmlns:a16="http://schemas.microsoft.com/office/drawing/2014/main" id="{9D0D9901-9B71-24D3-1288-CE24DDB850F8}"/>
              </a:ext>
            </a:extLst>
          </p:cNvPr>
          <p:cNvSpPr txBox="1"/>
          <p:nvPr/>
        </p:nvSpPr>
        <p:spPr>
          <a:xfrm>
            <a:off x="10026299" y="6832005"/>
            <a:ext cx="5217106" cy="1815882"/>
          </a:xfrm>
          <a:prstGeom prst="rect">
            <a:avLst/>
          </a:prstGeom>
          <a:noFill/>
        </p:spPr>
        <p:txBody>
          <a:bodyPr wrap="square">
            <a:spAutoFit/>
          </a:bodyPr>
          <a:lstStyle/>
          <a:p>
            <a:pPr algn="just">
              <a:spcBef>
                <a:spcPts val="300"/>
              </a:spcBef>
              <a:spcAft>
                <a:spcPts val="600"/>
              </a:spcAft>
            </a:pPr>
            <a:r>
              <a:rPr lang="en-CA" sz="1600" dirty="0">
                <a:solidFill>
                  <a:srgbClr val="000000"/>
                </a:solidFill>
                <a:latin typeface=""/>
                <a:ea typeface="Cambria" panose="02040503050406030204" pitchFamily="18" charset="0"/>
              </a:rPr>
              <a:t>The AITEO BCM operational structure outlines clear lines of BCM reporting which describes how BCM strategies will be organized and implemented to ensure that business continuity practices are institutionalized. AITEO overall Crisis and Business Continuity Management Operational Structure is defined  in the pages that follow.</a:t>
            </a:r>
            <a:endParaRPr lang="en-US" sz="1600" dirty="0">
              <a:latin typeface=""/>
              <a:ea typeface="Cambria" panose="02040503050406030204" pitchFamily="18" charset="0"/>
            </a:endParaRPr>
          </a:p>
        </p:txBody>
      </p:sp>
      <p:sp>
        <p:nvSpPr>
          <p:cNvPr id="82" name="TextBox 81">
            <a:extLst>
              <a:ext uri="{FF2B5EF4-FFF2-40B4-BE49-F238E27FC236}">
                <a16:creationId xmlns:a16="http://schemas.microsoft.com/office/drawing/2014/main" id="{E22A024A-BC52-3A92-7F27-A40F6A46F42C}"/>
              </a:ext>
            </a:extLst>
          </p:cNvPr>
          <p:cNvSpPr txBox="1"/>
          <p:nvPr/>
        </p:nvSpPr>
        <p:spPr>
          <a:xfrm>
            <a:off x="1517965" y="3973012"/>
            <a:ext cx="1535791" cy="954107"/>
          </a:xfrm>
          <a:prstGeom prst="rect">
            <a:avLst/>
          </a:prstGeom>
          <a:noFill/>
        </p:spPr>
        <p:txBody>
          <a:bodyPr wrap="square">
            <a:spAutoFit/>
          </a:bodyPr>
          <a:lstStyle/>
          <a:p>
            <a:r>
              <a:rPr lang="en-US" sz="1400" dirty="0">
                <a:solidFill>
                  <a:schemeClr val="accent6">
                    <a:lumMod val="50000"/>
                  </a:schemeClr>
                </a:solidFill>
                <a:latin typeface=""/>
                <a:ea typeface="Cambria" panose="02040503050406030204" pitchFamily="18" charset="0"/>
              </a:rPr>
              <a:t>Emergency Management Support Team (EMST)</a:t>
            </a:r>
          </a:p>
        </p:txBody>
      </p:sp>
      <p:sp>
        <p:nvSpPr>
          <p:cNvPr id="83" name="TextBox 82">
            <a:extLst>
              <a:ext uri="{FF2B5EF4-FFF2-40B4-BE49-F238E27FC236}">
                <a16:creationId xmlns:a16="http://schemas.microsoft.com/office/drawing/2014/main" id="{41C2F956-8D72-EE0D-1DC5-206733A7FA89}"/>
              </a:ext>
            </a:extLst>
          </p:cNvPr>
          <p:cNvSpPr txBox="1"/>
          <p:nvPr/>
        </p:nvSpPr>
        <p:spPr>
          <a:xfrm rot="10800000" flipV="1">
            <a:off x="1515713" y="6738804"/>
            <a:ext cx="1601784" cy="830997"/>
          </a:xfrm>
          <a:prstGeom prst="rect">
            <a:avLst/>
          </a:prstGeom>
          <a:noFill/>
        </p:spPr>
        <p:txBody>
          <a:bodyPr wrap="square">
            <a:spAutoFit/>
          </a:bodyPr>
          <a:lstStyle/>
          <a:p>
            <a:r>
              <a:rPr lang="en-US" sz="1600" dirty="0">
                <a:solidFill>
                  <a:schemeClr val="accent6">
                    <a:lumMod val="50000"/>
                  </a:schemeClr>
                </a:solidFill>
                <a:latin typeface=""/>
                <a:ea typeface="Cambria" panose="02040503050406030204" pitchFamily="18" charset="0"/>
              </a:rPr>
              <a:t>Incident Management Team (IMT)</a:t>
            </a:r>
          </a:p>
        </p:txBody>
      </p:sp>
    </p:spTree>
    <p:extLst>
      <p:ext uri="{BB962C8B-B14F-4D97-AF65-F5344CB8AC3E}">
        <p14:creationId xmlns:p14="http://schemas.microsoft.com/office/powerpoint/2010/main" val="4180467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grpSp>
        <p:nvGrpSpPr>
          <p:cNvPr id="28" name="Group 27">
            <a:extLst>
              <a:ext uri="{FF2B5EF4-FFF2-40B4-BE49-F238E27FC236}">
                <a16:creationId xmlns:a16="http://schemas.microsoft.com/office/drawing/2014/main" id="{74E5BD08-67A5-A888-4465-B82104E259B3}"/>
              </a:ext>
            </a:extLst>
          </p:cNvPr>
          <p:cNvGrpSpPr/>
          <p:nvPr/>
        </p:nvGrpSpPr>
        <p:grpSpPr>
          <a:xfrm>
            <a:off x="571620" y="420961"/>
            <a:ext cx="17297280" cy="8849600"/>
            <a:chOff x="643648" y="437467"/>
            <a:chExt cx="14577147" cy="7719211"/>
          </a:xfrm>
        </p:grpSpPr>
        <p:sp>
          <p:nvSpPr>
            <p:cNvPr id="15" name="Title 2">
              <a:extLst>
                <a:ext uri="{FF2B5EF4-FFF2-40B4-BE49-F238E27FC236}">
                  <a16:creationId xmlns:a16="http://schemas.microsoft.com/office/drawing/2014/main" id="{7098FFCD-BBEF-04C0-128D-9D88C8CF4533}"/>
                </a:ext>
              </a:extLst>
            </p:cNvPr>
            <p:cNvSpPr txBox="1">
              <a:spLocks/>
            </p:cNvSpPr>
            <p:nvPr/>
          </p:nvSpPr>
          <p:spPr>
            <a:xfrm>
              <a:off x="905442" y="437467"/>
              <a:ext cx="12152262" cy="403309"/>
            </a:xfrm>
            <a:prstGeom prst="rect">
              <a:avLst/>
            </a:prstGeom>
          </p:spPr>
          <p:txBody>
            <a:bodyP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3200" b="1" dirty="0">
                  <a:solidFill>
                    <a:srgbClr val="C00000"/>
                  </a:solidFill>
                  <a:latin typeface=""/>
                </a:rPr>
                <a:t>Business Continuity Management Team; Role and Responsibility</a:t>
              </a:r>
            </a:p>
          </p:txBody>
        </p:sp>
        <p:sp>
          <p:nvSpPr>
            <p:cNvPr id="16" name="TextBox 15">
              <a:extLst>
                <a:ext uri="{FF2B5EF4-FFF2-40B4-BE49-F238E27FC236}">
                  <a16:creationId xmlns:a16="http://schemas.microsoft.com/office/drawing/2014/main" id="{68C3E04D-A814-80C0-17C8-262C0B9C2855}"/>
                </a:ext>
              </a:extLst>
            </p:cNvPr>
            <p:cNvSpPr txBox="1"/>
            <p:nvPr/>
          </p:nvSpPr>
          <p:spPr>
            <a:xfrm>
              <a:off x="743672" y="1487279"/>
              <a:ext cx="7021459" cy="1691318"/>
            </a:xfrm>
            <a:prstGeom prst="rect">
              <a:avLst/>
            </a:prstGeom>
            <a:noFill/>
          </p:spPr>
          <p:txBody>
            <a:bodyPr wrap="square">
              <a:spAutoFit/>
            </a:bodyPr>
            <a:lstStyle/>
            <a:p>
              <a:pPr algn="just"/>
              <a:r>
                <a:rPr lang="en-US" sz="1500" dirty="0">
                  <a:latin typeface=""/>
                  <a:ea typeface="Cambria" panose="02040503050406030204" pitchFamily="18" charset="0"/>
                </a:rPr>
                <a:t>The Governance, Risk and Compliance Committee is responsible for the following:</a:t>
              </a:r>
            </a:p>
            <a:p>
              <a:pPr marL="285750" indent="-285750" algn="just">
                <a:buFont typeface="Arial" panose="020B0604020202020204" pitchFamily="34" charset="0"/>
                <a:buChar char="•"/>
              </a:pPr>
              <a:r>
                <a:rPr lang="en-US" sz="1500" dirty="0">
                  <a:latin typeface=""/>
                  <a:ea typeface="Cambria" panose="02040503050406030204" pitchFamily="18" charset="0"/>
                </a:rPr>
                <a:t>Ensure adequate business continuity plans are developed, funded, and tested, and that crisis decision-making authority is clearly defined</a:t>
              </a:r>
            </a:p>
            <a:p>
              <a:pPr marL="285750" indent="-285750" algn="just">
                <a:buFont typeface="Arial" panose="020B0604020202020204" pitchFamily="34" charset="0"/>
                <a:buChar char="•"/>
              </a:pPr>
              <a:r>
                <a:rPr lang="en-US" sz="1500" dirty="0">
                  <a:latin typeface=""/>
                  <a:ea typeface="Cambria" panose="02040503050406030204" pitchFamily="18" charset="0"/>
                </a:rPr>
                <a:t>Provide BCM program approval, guidance, and oversight</a:t>
              </a:r>
            </a:p>
            <a:p>
              <a:pPr marL="285750" indent="-285750" algn="just">
                <a:buFont typeface="Arial" panose="020B0604020202020204" pitchFamily="34" charset="0"/>
                <a:buChar char="•"/>
              </a:pPr>
              <a:r>
                <a:rPr lang="en-US" sz="1500" dirty="0">
                  <a:latin typeface=""/>
                  <a:ea typeface="Cambria" panose="02040503050406030204" pitchFamily="18" charset="0"/>
                </a:rPr>
                <a:t>Provide support and coordination for plan development and maintenance</a:t>
              </a:r>
            </a:p>
            <a:p>
              <a:pPr marL="285750" indent="-285750" algn="just">
                <a:buFont typeface="Arial" panose="020B0604020202020204" pitchFamily="34" charset="0"/>
                <a:buChar char="•"/>
              </a:pPr>
              <a:r>
                <a:rPr lang="en-US" sz="1500" dirty="0">
                  <a:latin typeface=""/>
                  <a:ea typeface="Cambria" panose="02040503050406030204" pitchFamily="18" charset="0"/>
                </a:rPr>
                <a:t>Contribute to and approve the BCM program's objectives, scope, and timelines</a:t>
              </a:r>
            </a:p>
            <a:p>
              <a:pPr marL="285750" indent="-285750" algn="just">
                <a:buFont typeface="Arial" panose="020B0604020202020204" pitchFamily="34" charset="0"/>
                <a:buChar char="•"/>
              </a:pPr>
              <a:r>
                <a:rPr lang="en-US" sz="1500" dirty="0">
                  <a:latin typeface=""/>
                  <a:ea typeface="Cambria" panose="02040503050406030204" pitchFamily="18" charset="0"/>
                </a:rPr>
                <a:t>Offer assistance to BCM projects and the BCM Coordinator</a:t>
              </a:r>
            </a:p>
            <a:p>
              <a:pPr marL="285750" indent="-285750" algn="just">
                <a:buFont typeface="Arial" panose="020B0604020202020204" pitchFamily="34" charset="0"/>
                <a:buChar char="•"/>
              </a:pPr>
              <a:r>
                <a:rPr lang="en-US" sz="1500" dirty="0">
                  <a:latin typeface=""/>
                  <a:ea typeface="Cambria" panose="02040503050406030204" pitchFamily="18" charset="0"/>
                </a:rPr>
                <a:t>Board of Directors status report and highlighting of major issues</a:t>
              </a:r>
            </a:p>
          </p:txBody>
        </p:sp>
        <p:sp>
          <p:nvSpPr>
            <p:cNvPr id="17" name="TextBox 16">
              <a:extLst>
                <a:ext uri="{FF2B5EF4-FFF2-40B4-BE49-F238E27FC236}">
                  <a16:creationId xmlns:a16="http://schemas.microsoft.com/office/drawing/2014/main" id="{264428A0-0444-311A-57DC-102E0892FE42}"/>
                </a:ext>
              </a:extLst>
            </p:cNvPr>
            <p:cNvSpPr txBox="1"/>
            <p:nvPr/>
          </p:nvSpPr>
          <p:spPr>
            <a:xfrm>
              <a:off x="1960976" y="1133466"/>
              <a:ext cx="5181854" cy="322156"/>
            </a:xfrm>
            <a:prstGeom prst="rect">
              <a:avLst/>
            </a:prstGeom>
            <a:solidFill>
              <a:srgbClr val="C00000"/>
            </a:solidFill>
          </p:spPr>
          <p:txBody>
            <a:bodyPr wrap="square" anchor="ctr">
              <a:spAutoFit/>
            </a:bodyPr>
            <a:lstStyle/>
            <a:p>
              <a:pPr algn="ctr"/>
              <a:r>
                <a:rPr kumimoji="0" lang="en-US" b="1" i="0" u="none" strike="noStrike" kern="1200" cap="none" spc="0" normalizeH="0" baseline="0" noProof="0" dirty="0">
                  <a:ln>
                    <a:noFill/>
                  </a:ln>
                  <a:solidFill>
                    <a:schemeClr val="bg1"/>
                  </a:solidFill>
                  <a:effectLst/>
                  <a:uLnTx/>
                  <a:uFillTx/>
                  <a:latin typeface=""/>
                  <a:ea typeface="Cambria" panose="02040503050406030204" pitchFamily="18" charset="0"/>
                </a:rPr>
                <a:t>Governance, Risk and Compliance Committee </a:t>
              </a:r>
              <a:endParaRPr lang="en-US" b="1" dirty="0">
                <a:solidFill>
                  <a:schemeClr val="bg1"/>
                </a:solidFill>
                <a:latin typeface=""/>
                <a:ea typeface="Cambria" panose="02040503050406030204" pitchFamily="18" charset="0"/>
              </a:endParaRPr>
            </a:p>
          </p:txBody>
        </p:sp>
        <p:sp>
          <p:nvSpPr>
            <p:cNvPr id="18" name="TextBox 17">
              <a:extLst>
                <a:ext uri="{FF2B5EF4-FFF2-40B4-BE49-F238E27FC236}">
                  <a16:creationId xmlns:a16="http://schemas.microsoft.com/office/drawing/2014/main" id="{9A38F1D7-2B44-288C-EFC5-E6048C45D6E7}"/>
                </a:ext>
              </a:extLst>
            </p:cNvPr>
            <p:cNvSpPr txBox="1"/>
            <p:nvPr/>
          </p:nvSpPr>
          <p:spPr>
            <a:xfrm>
              <a:off x="1815507" y="3209780"/>
              <a:ext cx="5747417" cy="322156"/>
            </a:xfrm>
            <a:prstGeom prst="rect">
              <a:avLst/>
            </a:prstGeom>
            <a:solidFill>
              <a:srgbClr val="C00000"/>
            </a:solidFill>
          </p:spPr>
          <p:txBody>
            <a:bodyPr wrap="square" anchor="ctr">
              <a:spAutoFit/>
            </a:bodyPr>
            <a:lstStyle/>
            <a:p>
              <a:pPr algn="ctr"/>
              <a:r>
                <a:rPr kumimoji="0" lang="en-US" b="1" i="0" u="none" strike="noStrike" kern="1200" cap="none" spc="0" normalizeH="0" baseline="0" noProof="0" dirty="0">
                  <a:ln>
                    <a:noFill/>
                  </a:ln>
                  <a:solidFill>
                    <a:schemeClr val="bg1"/>
                  </a:solidFill>
                  <a:effectLst/>
                  <a:uLnTx/>
                  <a:uFillTx/>
                  <a:latin typeface=""/>
                  <a:ea typeface="Cambria" panose="02040503050406030204" pitchFamily="18" charset="0"/>
                </a:rPr>
                <a:t>Crisis and Business Continuity Management Coordinator</a:t>
              </a:r>
              <a:endParaRPr lang="en-US" b="1" dirty="0">
                <a:solidFill>
                  <a:schemeClr val="bg1"/>
                </a:solidFill>
                <a:latin typeface=""/>
                <a:ea typeface="Cambria" panose="02040503050406030204" pitchFamily="18" charset="0"/>
              </a:endParaRPr>
            </a:p>
          </p:txBody>
        </p:sp>
        <p:sp>
          <p:nvSpPr>
            <p:cNvPr id="19" name="TextBox 18">
              <a:extLst>
                <a:ext uri="{FF2B5EF4-FFF2-40B4-BE49-F238E27FC236}">
                  <a16:creationId xmlns:a16="http://schemas.microsoft.com/office/drawing/2014/main" id="{5FDBA4BE-AC87-FF14-8CB8-B0DAE480865D}"/>
                </a:ext>
              </a:extLst>
            </p:cNvPr>
            <p:cNvSpPr txBox="1"/>
            <p:nvPr/>
          </p:nvSpPr>
          <p:spPr>
            <a:xfrm>
              <a:off x="659602" y="3518610"/>
              <a:ext cx="7200027" cy="2094013"/>
            </a:xfrm>
            <a:prstGeom prst="rect">
              <a:avLst/>
            </a:prstGeom>
            <a:noFill/>
          </p:spPr>
          <p:txBody>
            <a:bodyPr wrap="square">
              <a:spAutoFit/>
            </a:bodyPr>
            <a:lstStyle/>
            <a:p>
              <a:pPr algn="just"/>
              <a:r>
                <a:rPr lang="en-US" sz="1500" dirty="0">
                  <a:latin typeface=""/>
                  <a:ea typeface="Cambria" panose="02040503050406030204" pitchFamily="18" charset="0"/>
                </a:rPr>
                <a:t>The Crisis and Business Continuity Management Coordinator is responsible for the following:</a:t>
              </a:r>
            </a:p>
            <a:p>
              <a:pPr marL="285750" indent="-285750" algn="just">
                <a:buFont typeface="Arial" panose="020B0604020202020204" pitchFamily="34" charset="0"/>
                <a:buChar char="•"/>
              </a:pPr>
              <a:r>
                <a:rPr lang="en-US" sz="1500" dirty="0">
                  <a:latin typeface=""/>
                  <a:ea typeface="Cambria" panose="02040503050406030204" pitchFamily="18" charset="0"/>
                </a:rPr>
                <a:t>Manage the creation and implementation of the organization's business continuity management program</a:t>
              </a:r>
            </a:p>
            <a:p>
              <a:pPr marL="285750" indent="-285750" algn="just">
                <a:buFont typeface="Arial" panose="020B0604020202020204" pitchFamily="34" charset="0"/>
                <a:buChar char="•"/>
              </a:pPr>
              <a:r>
                <a:rPr lang="en-US" sz="1500" dirty="0">
                  <a:latin typeface=""/>
                  <a:ea typeface="Cambria" panose="02040503050406030204" pitchFamily="18" charset="0"/>
                </a:rPr>
                <a:t>Develop and maintain the Company's BCP for the Entire Organization</a:t>
              </a:r>
            </a:p>
            <a:p>
              <a:pPr marL="285750" indent="-285750" algn="just">
                <a:buFont typeface="Arial" panose="020B0604020202020204" pitchFamily="34" charset="0"/>
                <a:buChar char="•"/>
              </a:pPr>
              <a:r>
                <a:rPr lang="en-US" sz="1500" dirty="0">
                  <a:latin typeface=""/>
                  <a:ea typeface="Cambria" panose="02040503050406030204" pitchFamily="18" charset="0"/>
                </a:rPr>
                <a:t>Provide BCP managers with input, support, and liaison as needed for the business continuity management process</a:t>
              </a:r>
            </a:p>
            <a:p>
              <a:pPr marL="285750" indent="-285750" algn="just">
                <a:buFont typeface="Arial" panose="020B0604020202020204" pitchFamily="34" charset="0"/>
                <a:buChar char="•"/>
              </a:pPr>
              <a:r>
                <a:rPr lang="en-US" sz="1500" dirty="0">
                  <a:latin typeface=""/>
                  <a:ea typeface="Cambria" panose="02040503050406030204" pitchFamily="18" charset="0"/>
                </a:rPr>
                <a:t>Report testing results to the Governance, Risk, and Compliance Committee</a:t>
              </a:r>
            </a:p>
            <a:p>
              <a:pPr marL="285750" indent="-285750" algn="just">
                <a:buFont typeface="Arial" panose="020B0604020202020204" pitchFamily="34" charset="0"/>
                <a:buChar char="•"/>
              </a:pPr>
              <a:r>
                <a:rPr lang="en-US" sz="1500" dirty="0">
                  <a:latin typeface=""/>
                  <a:ea typeface="Cambria" panose="02040503050406030204" pitchFamily="18" charset="0"/>
                </a:rPr>
                <a:t>Coordinate an ongoing training program for business continuity management</a:t>
              </a:r>
            </a:p>
            <a:p>
              <a:pPr marL="285750" indent="-285750" algn="just">
                <a:buFont typeface="Arial" panose="020B0604020202020204" pitchFamily="34" charset="0"/>
                <a:buChar char="•"/>
              </a:pPr>
              <a:r>
                <a:rPr lang="en-US" sz="1500" dirty="0">
                  <a:latin typeface=""/>
                  <a:ea typeface="Cambria" panose="02040503050406030204" pitchFamily="18" charset="0"/>
                </a:rPr>
                <a:t>Status report on the business continuity management program to management</a:t>
              </a:r>
            </a:p>
            <a:p>
              <a:pPr marL="285750" indent="-285750" algn="just">
                <a:buFont typeface="Arial" panose="020B0604020202020204" pitchFamily="34" charset="0"/>
                <a:buChar char="•"/>
              </a:pPr>
              <a:r>
                <a:rPr lang="en-US" sz="1500" dirty="0">
                  <a:latin typeface=""/>
                  <a:ea typeface="Cambria" panose="02040503050406030204" pitchFamily="18" charset="0"/>
                </a:rPr>
                <a:t>Offer guidance to the response teams in the event that the plan is activated.</a:t>
              </a:r>
            </a:p>
          </p:txBody>
        </p:sp>
        <p:sp>
          <p:nvSpPr>
            <p:cNvPr id="20" name="TextBox 19">
              <a:extLst>
                <a:ext uri="{FF2B5EF4-FFF2-40B4-BE49-F238E27FC236}">
                  <a16:creationId xmlns:a16="http://schemas.microsoft.com/office/drawing/2014/main" id="{342E1CFC-731D-39DD-EE48-747F63DAD4B8}"/>
                </a:ext>
              </a:extLst>
            </p:cNvPr>
            <p:cNvSpPr txBox="1"/>
            <p:nvPr/>
          </p:nvSpPr>
          <p:spPr>
            <a:xfrm>
              <a:off x="9062093" y="3058446"/>
              <a:ext cx="5181855" cy="322156"/>
            </a:xfrm>
            <a:prstGeom prst="rect">
              <a:avLst/>
            </a:prstGeom>
            <a:solidFill>
              <a:srgbClr val="C00000"/>
            </a:solidFill>
          </p:spPr>
          <p:txBody>
            <a:bodyPr wrap="square" anchor="ctr">
              <a:spAutoFit/>
            </a:bodyPr>
            <a:lstStyle/>
            <a:p>
              <a:pPr algn="ctr"/>
              <a:r>
                <a:rPr kumimoji="0" lang="en-US" b="1" i="0" u="none" strike="noStrike" kern="1200" cap="none" spc="0" normalizeH="0" baseline="0" noProof="0" dirty="0">
                  <a:ln>
                    <a:noFill/>
                  </a:ln>
                  <a:solidFill>
                    <a:schemeClr val="bg1"/>
                  </a:solidFill>
                  <a:effectLst/>
                  <a:uLnTx/>
                  <a:uFillTx/>
                  <a:latin typeface=""/>
                  <a:ea typeface="Cambria" panose="02040503050406030204" pitchFamily="18" charset="0"/>
                </a:rPr>
                <a:t>Crisis Management Team</a:t>
              </a:r>
            </a:p>
          </p:txBody>
        </p:sp>
        <p:sp>
          <p:nvSpPr>
            <p:cNvPr id="21" name="TextBox 20">
              <a:extLst>
                <a:ext uri="{FF2B5EF4-FFF2-40B4-BE49-F238E27FC236}">
                  <a16:creationId xmlns:a16="http://schemas.microsoft.com/office/drawing/2014/main" id="{0D5BDBAF-C014-8B94-3FF1-3C4846192938}"/>
                </a:ext>
              </a:extLst>
            </p:cNvPr>
            <p:cNvSpPr txBox="1"/>
            <p:nvPr/>
          </p:nvSpPr>
          <p:spPr>
            <a:xfrm>
              <a:off x="8397744" y="3450359"/>
              <a:ext cx="6823051" cy="1892666"/>
            </a:xfrm>
            <a:prstGeom prst="rect">
              <a:avLst/>
            </a:prstGeom>
            <a:noFill/>
          </p:spPr>
          <p:txBody>
            <a:bodyPr wrap="square">
              <a:spAutoFit/>
            </a:bodyPr>
            <a:lstStyle/>
            <a:p>
              <a:pPr algn="just"/>
              <a:r>
                <a:rPr lang="en-US" sz="1500" dirty="0">
                  <a:latin typeface=""/>
                  <a:ea typeface="Cambria" panose="02040503050406030204" pitchFamily="18" charset="0"/>
                </a:rPr>
                <a:t>The Crisis Management Team (CMT) provides corporate-wide strategic direction and decision-making for issues and crises that may have an impact on the company, with a focus on protecting and securing business operability, commerciality, and reputation management. Regarding business continuity specifically, the CMT is responsible for the following:</a:t>
              </a:r>
            </a:p>
            <a:p>
              <a:pPr marL="171450" indent="-171450" algn="just">
                <a:buFont typeface="Arial" panose="020B0604020202020204" pitchFamily="34" charset="0"/>
                <a:buChar char="•"/>
              </a:pPr>
              <a:r>
                <a:rPr lang="en-US" sz="1500" dirty="0">
                  <a:latin typeface=""/>
                  <a:ea typeface="Cambria" panose="02040503050406030204" pitchFamily="18" charset="0"/>
                </a:rPr>
                <a:t>Declare a business interruption and activate Business Continuity Plans in the event of a protracted business interruption.</a:t>
              </a:r>
            </a:p>
            <a:p>
              <a:pPr marL="171450" indent="-171450" algn="just">
                <a:buFont typeface="Arial" panose="020B0604020202020204" pitchFamily="34" charset="0"/>
                <a:buChar char="•"/>
              </a:pPr>
              <a:r>
                <a:rPr lang="en-US" sz="1500" dirty="0">
                  <a:latin typeface=""/>
                  <a:ea typeface="Cambria" panose="02040503050406030204" pitchFamily="18" charset="0"/>
                </a:rPr>
                <a:t>Determine the BCP's standdown and deactivation.</a:t>
              </a:r>
            </a:p>
            <a:p>
              <a:pPr marL="171450" indent="-171450" algn="just">
                <a:buFont typeface="Arial" panose="020B0604020202020204" pitchFamily="34" charset="0"/>
                <a:buChar char="•"/>
              </a:pPr>
              <a:r>
                <a:rPr lang="en-US" sz="1500" dirty="0">
                  <a:latin typeface=""/>
                  <a:ea typeface="Cambria" panose="02040503050406030204" pitchFamily="18" charset="0"/>
                </a:rPr>
                <a:t>Provide strategic oversight during an enterprise disruption.</a:t>
              </a:r>
            </a:p>
            <a:p>
              <a:pPr marL="171450" indent="-171450" algn="just">
                <a:buFont typeface="Arial" panose="020B0604020202020204" pitchFamily="34" charset="0"/>
                <a:buChar char="•"/>
              </a:pPr>
              <a:r>
                <a:rPr lang="en-US" sz="1500" dirty="0">
                  <a:latin typeface=""/>
                  <a:ea typeface="Cambria" panose="02040503050406030204" pitchFamily="18" charset="0"/>
                </a:rPr>
                <a:t>Offer strategic counsel on business resumption and recovery issues</a:t>
              </a:r>
            </a:p>
          </p:txBody>
        </p:sp>
        <p:sp>
          <p:nvSpPr>
            <p:cNvPr id="22" name="TextBox 21">
              <a:extLst>
                <a:ext uri="{FF2B5EF4-FFF2-40B4-BE49-F238E27FC236}">
                  <a16:creationId xmlns:a16="http://schemas.microsoft.com/office/drawing/2014/main" id="{ADD63084-8208-951A-A5BB-1E387C911F71}"/>
                </a:ext>
              </a:extLst>
            </p:cNvPr>
            <p:cNvSpPr txBox="1"/>
            <p:nvPr/>
          </p:nvSpPr>
          <p:spPr>
            <a:xfrm>
              <a:off x="8450059" y="1477132"/>
              <a:ext cx="6658144" cy="1288624"/>
            </a:xfrm>
            <a:prstGeom prst="rect">
              <a:avLst/>
            </a:prstGeom>
            <a:noFill/>
          </p:spPr>
          <p:txBody>
            <a:bodyPr wrap="square">
              <a:spAutoFit/>
            </a:bodyPr>
            <a:lstStyle/>
            <a:p>
              <a:pPr algn="just"/>
              <a:r>
                <a:rPr lang="en-US" sz="1500" dirty="0">
                  <a:latin typeface=""/>
                  <a:ea typeface="Cambria" panose="02040503050406030204" pitchFamily="18" charset="0"/>
                </a:rPr>
                <a:t>Department Business Continuity Plan Managers are responsible for the following:</a:t>
              </a:r>
            </a:p>
            <a:p>
              <a:pPr marL="171450" indent="-171450" algn="just">
                <a:buFont typeface="Arial" panose="020B0604020202020204" pitchFamily="34" charset="0"/>
                <a:buChar char="•"/>
              </a:pPr>
              <a:r>
                <a:rPr lang="en-US" sz="1500" dirty="0">
                  <a:latin typeface=""/>
                  <a:ea typeface="Cambria" panose="02040503050406030204" pitchFamily="18" charset="0"/>
                </a:rPr>
                <a:t>Participate in and attend the Business Continuity Working Group</a:t>
              </a:r>
            </a:p>
            <a:p>
              <a:pPr marL="171450" indent="-171450" algn="just">
                <a:buFont typeface="Arial" panose="020B0604020202020204" pitchFamily="34" charset="0"/>
                <a:buChar char="•"/>
              </a:pPr>
              <a:r>
                <a:rPr lang="en-US" sz="1500" dirty="0">
                  <a:latin typeface=""/>
                  <a:ea typeface="Cambria" panose="02040503050406030204" pitchFamily="18" charset="0"/>
                </a:rPr>
                <a:t>Evaluating departmental risks and consequences</a:t>
              </a:r>
            </a:p>
            <a:p>
              <a:pPr marL="171450" indent="-171450" algn="just">
                <a:buFont typeface="Arial" panose="020B0604020202020204" pitchFamily="34" charset="0"/>
                <a:buChar char="•"/>
              </a:pPr>
              <a:r>
                <a:rPr lang="en-US" sz="1500" dirty="0">
                  <a:latin typeface=""/>
                  <a:ea typeface="Cambria" panose="02040503050406030204" pitchFamily="18" charset="0"/>
                </a:rPr>
                <a:t>Maintaining Department-specific BCP</a:t>
              </a:r>
            </a:p>
            <a:p>
              <a:pPr marL="171450" indent="-171450" algn="just">
                <a:buFont typeface="Arial" panose="020B0604020202020204" pitchFamily="34" charset="0"/>
                <a:buChar char="•"/>
              </a:pPr>
              <a:r>
                <a:rPr lang="en-US" sz="1500" dirty="0">
                  <a:latin typeface=""/>
                  <a:ea typeface="Cambria" panose="02040503050406030204" pitchFamily="18" charset="0"/>
                </a:rPr>
                <a:t>Ensuring that vital documents and processes are uploaded to and maintained on a secondary repository site</a:t>
              </a:r>
            </a:p>
          </p:txBody>
        </p:sp>
        <p:sp>
          <p:nvSpPr>
            <p:cNvPr id="23" name="TextBox 22">
              <a:extLst>
                <a:ext uri="{FF2B5EF4-FFF2-40B4-BE49-F238E27FC236}">
                  <a16:creationId xmlns:a16="http://schemas.microsoft.com/office/drawing/2014/main" id="{17945507-81AB-1555-C78A-140830095735}"/>
                </a:ext>
              </a:extLst>
            </p:cNvPr>
            <p:cNvSpPr txBox="1"/>
            <p:nvPr/>
          </p:nvSpPr>
          <p:spPr>
            <a:xfrm>
              <a:off x="8983290" y="1133466"/>
              <a:ext cx="5181854" cy="322156"/>
            </a:xfrm>
            <a:prstGeom prst="rect">
              <a:avLst/>
            </a:prstGeom>
            <a:solidFill>
              <a:srgbClr val="C00000"/>
            </a:solidFill>
          </p:spPr>
          <p:txBody>
            <a:bodyPr wrap="square" anchor="ctr">
              <a:spAutoFit/>
            </a:bodyPr>
            <a:lstStyle/>
            <a:p>
              <a:pPr algn="ctr"/>
              <a:r>
                <a:rPr kumimoji="0" lang="en-US" b="1" i="0" u="none" strike="noStrike" kern="1200" cap="none" spc="0" normalizeH="0" baseline="0" noProof="0" dirty="0">
                  <a:ln>
                    <a:noFill/>
                  </a:ln>
                  <a:solidFill>
                    <a:schemeClr val="bg1"/>
                  </a:solidFill>
                  <a:effectLst/>
                  <a:uLnTx/>
                  <a:uFillTx/>
                  <a:latin typeface=""/>
                  <a:ea typeface="Cambria" panose="02040503050406030204" pitchFamily="18" charset="0"/>
                </a:rPr>
                <a:t>(Department) Business Continuity Plan Managers</a:t>
              </a:r>
            </a:p>
          </p:txBody>
        </p:sp>
        <p:sp>
          <p:nvSpPr>
            <p:cNvPr id="24" name="TextBox 23">
              <a:extLst>
                <a:ext uri="{FF2B5EF4-FFF2-40B4-BE49-F238E27FC236}">
                  <a16:creationId xmlns:a16="http://schemas.microsoft.com/office/drawing/2014/main" id="{B1A3F274-7538-3AFC-5391-E18975C35258}"/>
                </a:ext>
              </a:extLst>
            </p:cNvPr>
            <p:cNvSpPr txBox="1"/>
            <p:nvPr/>
          </p:nvSpPr>
          <p:spPr>
            <a:xfrm>
              <a:off x="8483104" y="5960407"/>
              <a:ext cx="6623627" cy="1892666"/>
            </a:xfrm>
            <a:prstGeom prst="rect">
              <a:avLst/>
            </a:prstGeom>
            <a:noFill/>
          </p:spPr>
          <p:txBody>
            <a:bodyPr wrap="square">
              <a:spAutoFit/>
            </a:bodyPr>
            <a:lstStyle/>
            <a:p>
              <a:pPr algn="just"/>
              <a:r>
                <a:rPr lang="en-US" sz="1500" dirty="0">
                  <a:latin typeface=""/>
                  <a:ea typeface="Cambria" panose="02040503050406030204" pitchFamily="18" charset="0"/>
                </a:rPr>
                <a:t>The Crisis Communications Team (CCT) is accountable for leading the communications response to operational and non-operational incidents/events. Based on the situation/event, the members of this team provide the necessary communications strategy, direction, and support to company response teams. In relation to business continuity, the CCT is responsible for the following, among other things:</a:t>
              </a:r>
            </a:p>
            <a:p>
              <a:pPr marL="171450" indent="-171450" algn="just">
                <a:buFont typeface="Arial" panose="020B0604020202020204" pitchFamily="34" charset="0"/>
                <a:buChar char="•"/>
              </a:pPr>
              <a:r>
                <a:rPr lang="en-US" sz="1500" dirty="0">
                  <a:latin typeface=""/>
                  <a:ea typeface="Cambria" panose="02040503050406030204" pitchFamily="18" charset="0"/>
                </a:rPr>
                <a:t>Develop communications strategies to maintain Company reputation</a:t>
              </a:r>
            </a:p>
            <a:p>
              <a:pPr marL="171450" indent="-171450" algn="just">
                <a:buFont typeface="Arial" panose="020B0604020202020204" pitchFamily="34" charset="0"/>
                <a:buChar char="•"/>
              </a:pPr>
              <a:r>
                <a:rPr lang="en-US" sz="1500" dirty="0">
                  <a:latin typeface=""/>
                  <a:ea typeface="Cambria" panose="02040503050406030204" pitchFamily="18" charset="0"/>
                </a:rPr>
                <a:t>Provide timely updates and information to internal staff on resumption and recovery activities </a:t>
              </a:r>
            </a:p>
            <a:p>
              <a:pPr marL="171450" indent="-171450" algn="just">
                <a:buFont typeface="Arial" panose="020B0604020202020204" pitchFamily="34" charset="0"/>
                <a:buChar char="•"/>
              </a:pPr>
              <a:r>
                <a:rPr lang="en-US" sz="1500" dirty="0">
                  <a:latin typeface=""/>
                  <a:ea typeface="Cambria" panose="02040503050406030204" pitchFamily="18" charset="0"/>
                </a:rPr>
                <a:t>Develop key messages or statements for external stakeholders.</a:t>
              </a:r>
            </a:p>
          </p:txBody>
        </p:sp>
        <p:sp>
          <p:nvSpPr>
            <p:cNvPr id="25" name="TextBox 24">
              <a:extLst>
                <a:ext uri="{FF2B5EF4-FFF2-40B4-BE49-F238E27FC236}">
                  <a16:creationId xmlns:a16="http://schemas.microsoft.com/office/drawing/2014/main" id="{C7F1F0A6-5583-7271-90B8-366087057EA5}"/>
                </a:ext>
              </a:extLst>
            </p:cNvPr>
            <p:cNvSpPr txBox="1"/>
            <p:nvPr/>
          </p:nvSpPr>
          <p:spPr>
            <a:xfrm>
              <a:off x="8983290" y="5667598"/>
              <a:ext cx="5181854" cy="322156"/>
            </a:xfrm>
            <a:prstGeom prst="rect">
              <a:avLst/>
            </a:prstGeom>
            <a:solidFill>
              <a:srgbClr val="C00000"/>
            </a:solidFill>
          </p:spPr>
          <p:txBody>
            <a:bodyPr wrap="square" anchor="ctr">
              <a:spAutoFit/>
            </a:bodyPr>
            <a:lstStyle/>
            <a:p>
              <a:pPr algn="ctr"/>
              <a:r>
                <a:rPr kumimoji="0" lang="en-US" b="1" i="0" u="none" strike="noStrike" kern="1200" cap="none" spc="0" normalizeH="0" baseline="0" noProof="0" dirty="0">
                  <a:ln>
                    <a:noFill/>
                  </a:ln>
                  <a:solidFill>
                    <a:schemeClr val="bg1"/>
                  </a:solidFill>
                  <a:effectLst/>
                  <a:uLnTx/>
                  <a:uFillTx/>
                  <a:latin typeface=""/>
                  <a:ea typeface="Cambria" panose="02040503050406030204" pitchFamily="18" charset="0"/>
                </a:rPr>
                <a:t>Crisis Communications Team</a:t>
              </a:r>
            </a:p>
          </p:txBody>
        </p:sp>
        <p:sp>
          <p:nvSpPr>
            <p:cNvPr id="26" name="TextBox 25">
              <a:extLst>
                <a:ext uri="{FF2B5EF4-FFF2-40B4-BE49-F238E27FC236}">
                  <a16:creationId xmlns:a16="http://schemas.microsoft.com/office/drawing/2014/main" id="{15D7D085-3808-1C00-6EE9-25E59D7A9F8F}"/>
                </a:ext>
              </a:extLst>
            </p:cNvPr>
            <p:cNvSpPr txBox="1"/>
            <p:nvPr/>
          </p:nvSpPr>
          <p:spPr>
            <a:xfrm>
              <a:off x="643648" y="6062665"/>
              <a:ext cx="7215979" cy="2094013"/>
            </a:xfrm>
            <a:prstGeom prst="rect">
              <a:avLst/>
            </a:prstGeom>
            <a:noFill/>
          </p:spPr>
          <p:txBody>
            <a:bodyPr wrap="square">
              <a:spAutoFit/>
            </a:bodyPr>
            <a:lstStyle/>
            <a:p>
              <a:pPr algn="just"/>
              <a:r>
                <a:rPr lang="en-US" sz="1500" dirty="0">
                  <a:latin typeface=""/>
                  <a:ea typeface="Cambria" panose="02040503050406030204" pitchFamily="18" charset="0"/>
                </a:rPr>
                <a:t>The Business Continuity Team is responsible for the following:</a:t>
              </a:r>
            </a:p>
            <a:p>
              <a:pPr marL="285750" indent="-285750" algn="just">
                <a:buFont typeface="Arial" panose="020B0604020202020204" pitchFamily="34" charset="0"/>
                <a:buChar char="•"/>
              </a:pPr>
              <a:r>
                <a:rPr lang="en-US" sz="1500" dirty="0">
                  <a:latin typeface=""/>
                  <a:ea typeface="Cambria" panose="02040503050406030204" pitchFamily="18" charset="0"/>
                </a:rPr>
                <a:t> Assuming control of the situation</a:t>
              </a:r>
            </a:p>
            <a:p>
              <a:pPr marL="285750" indent="-285750" algn="just">
                <a:buFont typeface="Arial" panose="020B0604020202020204" pitchFamily="34" charset="0"/>
                <a:buChar char="•"/>
              </a:pPr>
              <a:r>
                <a:rPr lang="en-US" sz="1500" dirty="0">
                  <a:latin typeface=""/>
                  <a:ea typeface="Cambria" panose="02040503050406030204" pitchFamily="18" charset="0"/>
                </a:rPr>
                <a:t> Identifying range and scope of damage</a:t>
              </a:r>
            </a:p>
            <a:p>
              <a:pPr marL="285750" indent="-285750" algn="just">
                <a:buFont typeface="Arial" panose="020B0604020202020204" pitchFamily="34" charset="0"/>
                <a:buChar char="•"/>
              </a:pPr>
              <a:r>
                <a:rPr lang="en-US" sz="1500" dirty="0">
                  <a:latin typeface=""/>
                  <a:ea typeface="Cambria" panose="02040503050406030204" pitchFamily="18" charset="0"/>
                </a:rPr>
                <a:t> Identify infrastructure outages</a:t>
              </a:r>
            </a:p>
            <a:p>
              <a:pPr marL="285750" indent="-285750" algn="just">
                <a:buFont typeface="Arial" panose="020B0604020202020204" pitchFamily="34" charset="0"/>
                <a:buChar char="•"/>
              </a:pPr>
              <a:r>
                <a:rPr lang="en-US" sz="1500" dirty="0">
                  <a:latin typeface=""/>
                  <a:ea typeface="Cambria" panose="02040503050406030204" pitchFamily="18" charset="0"/>
                </a:rPr>
                <a:t> Provide communication updates to staff and other stakeholders</a:t>
              </a:r>
            </a:p>
            <a:p>
              <a:pPr marL="285750" indent="-285750" algn="just">
                <a:buFont typeface="Arial" panose="020B0604020202020204" pitchFamily="34" charset="0"/>
                <a:buChar char="•"/>
              </a:pPr>
              <a:r>
                <a:rPr lang="en-US" sz="1500" dirty="0">
                  <a:latin typeface=""/>
                  <a:ea typeface="Cambria" panose="02040503050406030204" pitchFamily="18" charset="0"/>
                </a:rPr>
                <a:t> Develop, coordinate and implement response and recovery plans </a:t>
              </a:r>
            </a:p>
            <a:p>
              <a:pPr marL="285750" indent="-285750" algn="just">
                <a:buFont typeface="Arial" panose="020B0604020202020204" pitchFamily="34" charset="0"/>
                <a:buChar char="•"/>
              </a:pPr>
              <a:r>
                <a:rPr lang="en-US" sz="1500" dirty="0">
                  <a:latin typeface=""/>
                  <a:ea typeface="Cambria" panose="02040503050406030204" pitchFamily="18" charset="0"/>
                </a:rPr>
                <a:t>Coordinate support from internal and external sources </a:t>
              </a:r>
            </a:p>
            <a:p>
              <a:pPr marL="285750" indent="-285750" algn="just">
                <a:buFont typeface="Arial" panose="020B0604020202020204" pitchFamily="34" charset="0"/>
                <a:buChar char="•"/>
              </a:pPr>
              <a:r>
                <a:rPr lang="en-US" sz="1500" dirty="0">
                  <a:latin typeface=""/>
                  <a:ea typeface="Cambria" panose="02040503050406030204" pitchFamily="18" charset="0"/>
                </a:rPr>
                <a:t>Update the CMT on resumption and recovery operations as require through the Business Continuity Team Leader</a:t>
              </a:r>
            </a:p>
            <a:p>
              <a:pPr algn="just"/>
              <a:endParaRPr lang="en-US" sz="1500" dirty="0">
                <a:latin typeface=""/>
                <a:ea typeface="Cambria" panose="02040503050406030204" pitchFamily="18" charset="0"/>
              </a:endParaRPr>
            </a:p>
          </p:txBody>
        </p:sp>
        <p:sp>
          <p:nvSpPr>
            <p:cNvPr id="27" name="TextBox 26">
              <a:extLst>
                <a:ext uri="{FF2B5EF4-FFF2-40B4-BE49-F238E27FC236}">
                  <a16:creationId xmlns:a16="http://schemas.microsoft.com/office/drawing/2014/main" id="{580A17EF-E465-2D6D-DBA8-8E9C1A62F54C}"/>
                </a:ext>
              </a:extLst>
            </p:cNvPr>
            <p:cNvSpPr txBox="1"/>
            <p:nvPr/>
          </p:nvSpPr>
          <p:spPr>
            <a:xfrm>
              <a:off x="1868227" y="5717301"/>
              <a:ext cx="5181854" cy="322156"/>
            </a:xfrm>
            <a:prstGeom prst="rect">
              <a:avLst/>
            </a:prstGeom>
            <a:solidFill>
              <a:srgbClr val="C00000"/>
            </a:solidFill>
          </p:spPr>
          <p:txBody>
            <a:bodyPr wrap="square" anchor="ctr">
              <a:spAutoFit/>
            </a:bodyPr>
            <a:lstStyle/>
            <a:p>
              <a:pPr algn="ctr"/>
              <a:r>
                <a:rPr kumimoji="0" lang="en-US" b="1" i="0" u="none" strike="noStrike" kern="1200" cap="none" spc="0" normalizeH="0" baseline="0" noProof="0" dirty="0">
                  <a:ln>
                    <a:noFill/>
                  </a:ln>
                  <a:solidFill>
                    <a:schemeClr val="bg1"/>
                  </a:solidFill>
                  <a:effectLst/>
                  <a:uLnTx/>
                  <a:uFillTx/>
                  <a:latin typeface=""/>
                  <a:ea typeface="Cambria" panose="02040503050406030204" pitchFamily="18" charset="0"/>
                </a:rPr>
                <a:t>Business Continuity Team</a:t>
              </a:r>
            </a:p>
          </p:txBody>
        </p:sp>
      </p:grpSp>
    </p:spTree>
    <p:extLst>
      <p:ext uri="{BB962C8B-B14F-4D97-AF65-F5344CB8AC3E}">
        <p14:creationId xmlns:p14="http://schemas.microsoft.com/office/powerpoint/2010/main" val="2920296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238649" y="1911948"/>
            <a:ext cx="17284894" cy="7182891"/>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just" fontAlgn="auto">
              <a:lnSpc>
                <a:spcPct val="120000"/>
              </a:lnSpc>
              <a:spcBef>
                <a:spcPts val="0"/>
              </a:spcBef>
              <a:spcAft>
                <a:spcPts val="0"/>
              </a:spcAft>
              <a:buNone/>
            </a:pPr>
            <a:endParaRPr lang="en-GB" sz="13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1300" b="1" u="sng" dirty="0">
              <a:solidFill>
                <a:schemeClr val="bg1"/>
              </a:solidFill>
              <a:latin typeface="Roboto" pitchFamily="2" charset="0"/>
              <a:ea typeface="Roboto" pitchFamily="2" charset="0"/>
            </a:endParaRPr>
          </a:p>
        </p:txBody>
      </p:sp>
      <p:sp>
        <p:nvSpPr>
          <p:cNvPr id="2" name="Title 2">
            <a:extLst>
              <a:ext uri="{FF2B5EF4-FFF2-40B4-BE49-F238E27FC236}">
                <a16:creationId xmlns:a16="http://schemas.microsoft.com/office/drawing/2014/main" id="{4844E1FA-6A87-FB9A-8EE1-2C699578AA3C}"/>
              </a:ext>
            </a:extLst>
          </p:cNvPr>
          <p:cNvSpPr txBox="1">
            <a:spLocks/>
          </p:cNvSpPr>
          <p:nvPr/>
        </p:nvSpPr>
        <p:spPr>
          <a:xfrm>
            <a:off x="1151550" y="494013"/>
            <a:ext cx="6525600" cy="304342"/>
          </a:xfrm>
          <a:prstGeom prst="rect">
            <a:avLst/>
          </a:prstGeom>
        </p:spPr>
        <p:txBody>
          <a:bodyP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4400" b="1" dirty="0">
                <a:solidFill>
                  <a:srgbClr val="C00000"/>
                </a:solidFill>
                <a:latin typeface=""/>
              </a:rPr>
              <a:t>Risk Assessment</a:t>
            </a:r>
          </a:p>
        </p:txBody>
      </p:sp>
      <p:graphicFrame>
        <p:nvGraphicFramePr>
          <p:cNvPr id="3" name="Table 4">
            <a:extLst>
              <a:ext uri="{FF2B5EF4-FFF2-40B4-BE49-F238E27FC236}">
                <a16:creationId xmlns:a16="http://schemas.microsoft.com/office/drawing/2014/main" id="{209C1A72-15D8-A324-310D-7AA19E26F2FF}"/>
              </a:ext>
            </a:extLst>
          </p:cNvPr>
          <p:cNvGraphicFramePr>
            <a:graphicFrameLocks noGrp="1"/>
          </p:cNvGraphicFramePr>
          <p:nvPr>
            <p:extLst>
              <p:ext uri="{D42A27DB-BD31-4B8C-83A1-F6EECF244321}">
                <p14:modId xmlns:p14="http://schemas.microsoft.com/office/powerpoint/2010/main" val="3853390368"/>
              </p:ext>
            </p:extLst>
          </p:nvPr>
        </p:nvGraphicFramePr>
        <p:xfrm>
          <a:off x="1151553" y="2226908"/>
          <a:ext cx="12926397" cy="6936948"/>
        </p:xfrm>
        <a:graphic>
          <a:graphicData uri="http://schemas.openxmlformats.org/drawingml/2006/table">
            <a:tbl>
              <a:tblPr firstRow="1" bandRow="1">
                <a:tableStyleId>{5C22544A-7EE6-4342-B048-85BDC9FD1C3A}</a:tableStyleId>
              </a:tblPr>
              <a:tblGrid>
                <a:gridCol w="1865318">
                  <a:extLst>
                    <a:ext uri="{9D8B030D-6E8A-4147-A177-3AD203B41FA5}">
                      <a16:colId xmlns:a16="http://schemas.microsoft.com/office/drawing/2014/main" val="4036985251"/>
                    </a:ext>
                  </a:extLst>
                </a:gridCol>
                <a:gridCol w="2348348">
                  <a:extLst>
                    <a:ext uri="{9D8B030D-6E8A-4147-A177-3AD203B41FA5}">
                      <a16:colId xmlns:a16="http://schemas.microsoft.com/office/drawing/2014/main" val="1257339800"/>
                    </a:ext>
                  </a:extLst>
                </a:gridCol>
                <a:gridCol w="2380516">
                  <a:extLst>
                    <a:ext uri="{9D8B030D-6E8A-4147-A177-3AD203B41FA5}">
                      <a16:colId xmlns:a16="http://schemas.microsoft.com/office/drawing/2014/main" val="651769744"/>
                    </a:ext>
                  </a:extLst>
                </a:gridCol>
                <a:gridCol w="2187502">
                  <a:extLst>
                    <a:ext uri="{9D8B030D-6E8A-4147-A177-3AD203B41FA5}">
                      <a16:colId xmlns:a16="http://schemas.microsoft.com/office/drawing/2014/main" val="1771158305"/>
                    </a:ext>
                  </a:extLst>
                </a:gridCol>
                <a:gridCol w="2058826">
                  <a:extLst>
                    <a:ext uri="{9D8B030D-6E8A-4147-A177-3AD203B41FA5}">
                      <a16:colId xmlns:a16="http://schemas.microsoft.com/office/drawing/2014/main" val="3958892524"/>
                    </a:ext>
                  </a:extLst>
                </a:gridCol>
                <a:gridCol w="2085887">
                  <a:extLst>
                    <a:ext uri="{9D8B030D-6E8A-4147-A177-3AD203B41FA5}">
                      <a16:colId xmlns:a16="http://schemas.microsoft.com/office/drawing/2014/main" val="3253632858"/>
                    </a:ext>
                  </a:extLst>
                </a:gridCol>
              </a:tblGrid>
              <a:tr h="628552">
                <a:tc>
                  <a:txBody>
                    <a:bodyPr/>
                    <a:lstStyle/>
                    <a:p>
                      <a:r>
                        <a:rPr lang="en-US" sz="1600" dirty="0">
                          <a:latin typeface=""/>
                          <a:ea typeface="Cambria" panose="02040503050406030204" pitchFamily="18" charset="0"/>
                        </a:rPr>
                        <a:t>Hazard</a:t>
                      </a:r>
                    </a:p>
                  </a:txBody>
                  <a:tcPr anchor="ctr">
                    <a:solidFill>
                      <a:srgbClr val="C00000"/>
                    </a:solidFill>
                  </a:tcPr>
                </a:tc>
                <a:tc>
                  <a:txBody>
                    <a:bodyPr/>
                    <a:lstStyle/>
                    <a:p>
                      <a:r>
                        <a:rPr lang="en-US" sz="1600" dirty="0">
                          <a:latin typeface=""/>
                          <a:ea typeface="Cambria" panose="02040503050406030204" pitchFamily="18" charset="0"/>
                        </a:rPr>
                        <a:t>Probability</a:t>
                      </a:r>
                    </a:p>
                  </a:txBody>
                  <a:tcPr anchor="ctr">
                    <a:solidFill>
                      <a:srgbClr val="C00000"/>
                    </a:solidFill>
                  </a:tcPr>
                </a:tc>
                <a:tc>
                  <a:txBody>
                    <a:bodyPr/>
                    <a:lstStyle/>
                    <a:p>
                      <a:r>
                        <a:rPr lang="en-US" sz="1600" dirty="0">
                          <a:latin typeface=""/>
                          <a:ea typeface="Cambria" panose="02040503050406030204" pitchFamily="18" charset="0"/>
                        </a:rPr>
                        <a:t>Magnitude</a:t>
                      </a:r>
                    </a:p>
                  </a:txBody>
                  <a:tcPr anchor="ctr">
                    <a:solidFill>
                      <a:srgbClr val="C00000"/>
                    </a:solidFill>
                  </a:tcPr>
                </a:tc>
                <a:tc>
                  <a:txBody>
                    <a:bodyPr/>
                    <a:lstStyle/>
                    <a:p>
                      <a:r>
                        <a:rPr lang="en-US" sz="1600" dirty="0">
                          <a:latin typeface=""/>
                          <a:ea typeface="Cambria" panose="02040503050406030204" pitchFamily="18" charset="0"/>
                        </a:rPr>
                        <a:t>Warning</a:t>
                      </a:r>
                    </a:p>
                  </a:txBody>
                  <a:tcPr anchor="ctr">
                    <a:solidFill>
                      <a:srgbClr val="C00000"/>
                    </a:solidFill>
                  </a:tcPr>
                </a:tc>
                <a:tc>
                  <a:txBody>
                    <a:bodyPr/>
                    <a:lstStyle/>
                    <a:p>
                      <a:r>
                        <a:rPr lang="en-US" sz="1600" dirty="0">
                          <a:latin typeface=""/>
                          <a:ea typeface="Cambria" panose="02040503050406030204" pitchFamily="18" charset="0"/>
                        </a:rPr>
                        <a:t>Duration</a:t>
                      </a:r>
                    </a:p>
                  </a:txBody>
                  <a:tcPr anchor="ctr">
                    <a:solidFill>
                      <a:srgbClr val="C00000"/>
                    </a:solidFill>
                  </a:tcPr>
                </a:tc>
                <a:tc>
                  <a:txBody>
                    <a:bodyPr/>
                    <a:lstStyle/>
                    <a:p>
                      <a:r>
                        <a:rPr lang="en-US" sz="1600" dirty="0">
                          <a:latin typeface=""/>
                          <a:ea typeface="Cambria" panose="02040503050406030204" pitchFamily="18" charset="0"/>
                        </a:rPr>
                        <a:t>Risk Priority</a:t>
                      </a:r>
                    </a:p>
                  </a:txBody>
                  <a:tcPr anchor="ctr">
                    <a:solidFill>
                      <a:srgbClr val="C00000"/>
                    </a:solidFill>
                  </a:tcPr>
                </a:tc>
                <a:extLst>
                  <a:ext uri="{0D108BD9-81ED-4DB2-BD59-A6C34878D82A}">
                    <a16:rowId xmlns:a16="http://schemas.microsoft.com/office/drawing/2014/main" val="3949931539"/>
                  </a:ext>
                </a:extLst>
              </a:tr>
              <a:tr h="979664">
                <a:tc>
                  <a:txBody>
                    <a:bodyPr/>
                    <a:lstStyle/>
                    <a:p>
                      <a:r>
                        <a:rPr lang="en-US" sz="1400" dirty="0">
                          <a:latin typeface=""/>
                          <a:ea typeface="Cambria" panose="02040503050406030204" pitchFamily="18" charset="0"/>
                        </a:rPr>
                        <a:t>Fluctuation in global</a:t>
                      </a:r>
                    </a:p>
                    <a:p>
                      <a:r>
                        <a:rPr lang="en-US" sz="1400" dirty="0">
                          <a:latin typeface=""/>
                          <a:ea typeface="Cambria" panose="02040503050406030204" pitchFamily="18" charset="0"/>
                        </a:rPr>
                        <a:t>oil prices </a:t>
                      </a:r>
                    </a:p>
                  </a:txBody>
                  <a:tcPr>
                    <a:solidFill>
                      <a:schemeClr val="bg2">
                        <a:lumMod val="90000"/>
                      </a:schemeClr>
                    </a:solidFill>
                  </a:tcPr>
                </a:tc>
                <a:tc>
                  <a:txBody>
                    <a:bodyPr/>
                    <a:lstStyle/>
                    <a:p>
                      <a:r>
                        <a:rPr lang="en-US" sz="1400" dirty="0">
                          <a:latin typeface=""/>
                          <a:ea typeface="Cambria" panose="02040503050406030204" pitchFamily="18" charset="0"/>
                        </a:rPr>
                        <a:t>4. Highly Likely</a:t>
                      </a:r>
                    </a:p>
                    <a:p>
                      <a:r>
                        <a:rPr lang="en-US" sz="1400" dirty="0">
                          <a:latin typeface=""/>
                          <a:ea typeface="Cambria" panose="02040503050406030204" pitchFamily="18" charset="0"/>
                        </a:rPr>
                        <a:t>3. Likely</a:t>
                      </a:r>
                    </a:p>
                    <a:p>
                      <a:r>
                        <a:rPr lang="en-US" sz="1400" dirty="0">
                          <a:latin typeface=""/>
                          <a:ea typeface="Cambria" panose="02040503050406030204" pitchFamily="18" charset="0"/>
                        </a:rPr>
                        <a:t>2. Possible</a:t>
                      </a:r>
                    </a:p>
                    <a:p>
                      <a:r>
                        <a:rPr lang="en-US" sz="1400" dirty="0">
                          <a:latin typeface=""/>
                          <a:ea typeface="Cambria" panose="02040503050406030204" pitchFamily="18" charset="0"/>
                        </a:rPr>
                        <a:t>1. Unlikely</a:t>
                      </a:r>
                    </a:p>
                  </a:txBody>
                  <a:tcPr>
                    <a:solidFill>
                      <a:schemeClr val="bg2">
                        <a:lumMod val="90000"/>
                      </a:schemeClr>
                    </a:solidFill>
                  </a:tcPr>
                </a:tc>
                <a:tc>
                  <a:txBody>
                    <a:bodyPr/>
                    <a:lstStyle/>
                    <a:p>
                      <a:r>
                        <a:rPr lang="en-US" sz="1400" dirty="0">
                          <a:latin typeface=""/>
                          <a:ea typeface="Cambria" panose="02040503050406030204" pitchFamily="18" charset="0"/>
                        </a:rPr>
                        <a:t>4.Catastrophic</a:t>
                      </a:r>
                    </a:p>
                    <a:p>
                      <a:r>
                        <a:rPr lang="en-US" sz="1400" dirty="0">
                          <a:latin typeface=""/>
                          <a:ea typeface="Cambria" panose="02040503050406030204" pitchFamily="18" charset="0"/>
                        </a:rPr>
                        <a:t>3. Critical</a:t>
                      </a:r>
                    </a:p>
                    <a:p>
                      <a:r>
                        <a:rPr lang="en-US" sz="1400" dirty="0">
                          <a:latin typeface=""/>
                          <a:ea typeface="Cambria" panose="02040503050406030204" pitchFamily="18" charset="0"/>
                        </a:rPr>
                        <a:t>2. Limited</a:t>
                      </a:r>
                    </a:p>
                    <a:p>
                      <a:r>
                        <a:rPr lang="en-US" sz="1400" dirty="0">
                          <a:latin typeface=""/>
                          <a:ea typeface="Cambria" panose="02040503050406030204" pitchFamily="18" charset="0"/>
                        </a:rPr>
                        <a:t>1. Negligible</a:t>
                      </a:r>
                    </a:p>
                  </a:txBody>
                  <a:tcPr>
                    <a:solidFill>
                      <a:schemeClr val="bg2">
                        <a:lumMod val="90000"/>
                      </a:schemeClr>
                    </a:solidFill>
                  </a:tcPr>
                </a:tc>
                <a:tc>
                  <a:txBody>
                    <a:bodyPr/>
                    <a:lstStyle/>
                    <a:p>
                      <a:r>
                        <a:rPr lang="de-DE" sz="1400" dirty="0">
                          <a:latin typeface=""/>
                          <a:ea typeface="Cambria" panose="02040503050406030204" pitchFamily="18" charset="0"/>
                        </a:rPr>
                        <a:t>4. Minimal</a:t>
                      </a:r>
                    </a:p>
                    <a:p>
                      <a:r>
                        <a:rPr lang="de-DE" sz="1400" dirty="0">
                          <a:latin typeface=""/>
                          <a:ea typeface="Cambria" panose="02040503050406030204" pitchFamily="18" charset="0"/>
                        </a:rPr>
                        <a:t>3. 6 – 12 hrs.</a:t>
                      </a:r>
                    </a:p>
                    <a:p>
                      <a:r>
                        <a:rPr lang="de-DE" sz="1400" dirty="0">
                          <a:latin typeface=""/>
                          <a:ea typeface="Cambria" panose="02040503050406030204" pitchFamily="18" charset="0"/>
                        </a:rPr>
                        <a:t>2. 12 – 24 hrs.</a:t>
                      </a:r>
                    </a:p>
                    <a:p>
                      <a:r>
                        <a:rPr lang="de-DE" sz="1400" dirty="0">
                          <a:latin typeface=""/>
                          <a:ea typeface="Cambria" panose="02040503050406030204" pitchFamily="18" charset="0"/>
                        </a:rPr>
                        <a:t>1. 24+ hrs.</a:t>
                      </a:r>
                      <a:endParaRPr lang="en-US" sz="1400" dirty="0">
                        <a:latin typeface=""/>
                        <a:ea typeface="Cambria" panose="02040503050406030204" pitchFamily="18" charset="0"/>
                      </a:endParaRPr>
                    </a:p>
                  </a:txBody>
                  <a:tcPr>
                    <a:solidFill>
                      <a:schemeClr val="bg2">
                        <a:lumMod val="90000"/>
                      </a:schemeClr>
                    </a:solidFill>
                  </a:tcPr>
                </a:tc>
                <a:tc>
                  <a:txBody>
                    <a:bodyPr/>
                    <a:lstStyle/>
                    <a:p>
                      <a:r>
                        <a:rPr lang="de-DE" sz="1400" dirty="0">
                          <a:latin typeface=""/>
                          <a:ea typeface="Cambria" panose="02040503050406030204" pitchFamily="18" charset="0"/>
                        </a:rPr>
                        <a:t>4. 12+ hrs.</a:t>
                      </a:r>
                    </a:p>
                    <a:p>
                      <a:r>
                        <a:rPr lang="de-DE" sz="1400" dirty="0">
                          <a:latin typeface=""/>
                          <a:ea typeface="Cambria" panose="02040503050406030204" pitchFamily="18" charset="0"/>
                        </a:rPr>
                        <a:t>3. 6 – 12hrs.</a:t>
                      </a:r>
                    </a:p>
                    <a:p>
                      <a:r>
                        <a:rPr lang="de-DE" sz="1400" dirty="0">
                          <a:latin typeface=""/>
                          <a:ea typeface="Cambria" panose="02040503050406030204" pitchFamily="18" charset="0"/>
                        </a:rPr>
                        <a:t>2. 3 – 6 hrs.</a:t>
                      </a:r>
                    </a:p>
                    <a:p>
                      <a:r>
                        <a:rPr lang="de-DE" sz="1400" dirty="0">
                          <a:latin typeface=""/>
                          <a:ea typeface="Cambria" panose="02040503050406030204" pitchFamily="18" charset="0"/>
                        </a:rPr>
                        <a:t>1. &lt; 3 hrs.</a:t>
                      </a:r>
                      <a:endParaRPr lang="en-US" sz="1400" dirty="0">
                        <a:latin typeface=""/>
                        <a:ea typeface="Cambria" panose="02040503050406030204" pitchFamily="18" charset="0"/>
                      </a:endParaRPr>
                    </a:p>
                  </a:txBody>
                  <a:tcPr>
                    <a:solidFill>
                      <a:schemeClr val="bg2">
                        <a:lumMod val="90000"/>
                      </a:schemeClr>
                    </a:solidFill>
                  </a:tcPr>
                </a:tc>
                <a:tc>
                  <a:txBody>
                    <a:bodyPr/>
                    <a:lstStyle/>
                    <a:p>
                      <a:r>
                        <a:rPr lang="en-US" sz="1400" dirty="0">
                          <a:latin typeface=""/>
                          <a:ea typeface="Cambria" panose="02040503050406030204" pitchFamily="18" charset="0"/>
                        </a:rPr>
                        <a:t>       High  </a:t>
                      </a:r>
                    </a:p>
                    <a:p>
                      <a:r>
                        <a:rPr lang="en-US" sz="1400" dirty="0">
                          <a:latin typeface=""/>
                          <a:ea typeface="Cambria" panose="02040503050406030204" pitchFamily="18" charset="0"/>
                        </a:rPr>
                        <a:t>       Medium  </a:t>
                      </a:r>
                    </a:p>
                    <a:p>
                      <a:r>
                        <a:rPr lang="en-US" sz="1400" dirty="0">
                          <a:latin typeface=""/>
                          <a:ea typeface="Cambria" panose="02040503050406030204" pitchFamily="18" charset="0"/>
                        </a:rPr>
                        <a:t>       Low</a:t>
                      </a:r>
                    </a:p>
                  </a:txBody>
                  <a:tcPr>
                    <a:solidFill>
                      <a:schemeClr val="bg2">
                        <a:lumMod val="90000"/>
                      </a:schemeClr>
                    </a:solidFill>
                  </a:tcPr>
                </a:tc>
                <a:extLst>
                  <a:ext uri="{0D108BD9-81ED-4DB2-BD59-A6C34878D82A}">
                    <a16:rowId xmlns:a16="http://schemas.microsoft.com/office/drawing/2014/main" val="310360336"/>
                  </a:ext>
                </a:extLst>
              </a:tr>
              <a:tr h="842351">
                <a:tc>
                  <a:txBody>
                    <a:bodyPr/>
                    <a:lstStyle/>
                    <a:p>
                      <a:r>
                        <a:rPr lang="en-US" sz="1400" dirty="0">
                          <a:solidFill>
                            <a:schemeClr val="bg1"/>
                          </a:solidFill>
                          <a:latin typeface=""/>
                          <a:ea typeface="Cambria" panose="02040503050406030204" pitchFamily="18" charset="0"/>
                        </a:rPr>
                        <a:t>Regulatory changes</a:t>
                      </a:r>
                    </a:p>
                    <a:p>
                      <a:endParaRPr lang="en-US" sz="1400" dirty="0">
                        <a:solidFill>
                          <a:schemeClr val="bg1"/>
                        </a:solidFill>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extLst>
                  <a:ext uri="{0D108BD9-81ED-4DB2-BD59-A6C34878D82A}">
                    <a16:rowId xmlns:a16="http://schemas.microsoft.com/office/drawing/2014/main" val="3987386385"/>
                  </a:ext>
                </a:extLst>
              </a:tr>
              <a:tr h="979664">
                <a:tc>
                  <a:txBody>
                    <a:bodyPr/>
                    <a:lstStyle/>
                    <a:p>
                      <a:r>
                        <a:rPr lang="en-US" sz="1400" dirty="0">
                          <a:latin typeface=""/>
                          <a:ea typeface="Cambria" panose="02040503050406030204" pitchFamily="18" charset="0"/>
                        </a:rPr>
                        <a:t>Confined Spaces Chemical exposure</a:t>
                      </a: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2092939860"/>
                  </a:ext>
                </a:extLst>
              </a:tr>
              <a:tr h="842351">
                <a:tc>
                  <a:txBody>
                    <a:bodyPr/>
                    <a:lstStyle/>
                    <a:p>
                      <a:r>
                        <a:rPr lang="en-US" sz="1400" b="1" i="0" kern="1200" dirty="0">
                          <a:solidFill>
                            <a:schemeClr val="bg1"/>
                          </a:solidFill>
                          <a:effectLst/>
                          <a:latin typeface=""/>
                          <a:ea typeface="Cambria" panose="02040503050406030204" pitchFamily="18" charset="0"/>
                          <a:cs typeface="+mn-cs"/>
                        </a:rPr>
                        <a:t>Vehicle Accidents</a:t>
                      </a:r>
                      <a:endParaRPr lang="en-US" sz="1100" dirty="0">
                        <a:solidFill>
                          <a:schemeClr val="bg1"/>
                        </a:solidFill>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extLst>
                  <a:ext uri="{0D108BD9-81ED-4DB2-BD59-A6C34878D82A}">
                    <a16:rowId xmlns:a16="http://schemas.microsoft.com/office/drawing/2014/main" val="1679884541"/>
                  </a:ext>
                </a:extLst>
              </a:tr>
              <a:tr h="979664">
                <a:tc>
                  <a:txBody>
                    <a:bodyPr/>
                    <a:lstStyle/>
                    <a:p>
                      <a:r>
                        <a:rPr lang="en-US" sz="1400" dirty="0">
                          <a:latin typeface=""/>
                          <a:ea typeface="Cambria" panose="02040503050406030204" pitchFamily="18" charset="0"/>
                        </a:rPr>
                        <a:t>Struck-By/ Caught-In/ Caught-Between</a:t>
                      </a: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1658671786"/>
                  </a:ext>
                </a:extLst>
              </a:tr>
              <a:tr h="842351">
                <a:tc>
                  <a:txBody>
                    <a:bodyPr/>
                    <a:lstStyle/>
                    <a:p>
                      <a:r>
                        <a:rPr lang="en-US" sz="1400" dirty="0">
                          <a:solidFill>
                            <a:schemeClr val="bg1"/>
                          </a:solidFill>
                          <a:latin typeface=""/>
                          <a:ea typeface="Cambria" panose="02040503050406030204" pitchFamily="18" charset="0"/>
                        </a:rPr>
                        <a:t>Flooding</a:t>
                      </a: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extLst>
                  <a:ext uri="{0D108BD9-81ED-4DB2-BD59-A6C34878D82A}">
                    <a16:rowId xmlns:a16="http://schemas.microsoft.com/office/drawing/2014/main" val="4050877466"/>
                  </a:ext>
                </a:extLst>
              </a:tr>
              <a:tr h="842351">
                <a:tc>
                  <a:txBody>
                    <a:bodyPr/>
                    <a:lstStyle/>
                    <a:p>
                      <a:r>
                        <a:rPr lang="en-US" sz="1400" dirty="0">
                          <a:latin typeface=""/>
                          <a:ea typeface="Cambria" panose="02040503050406030204" pitchFamily="18" charset="0"/>
                        </a:rPr>
                        <a:t>Explosion/Fire Outbreak</a:t>
                      </a: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1018043346"/>
                  </a:ext>
                </a:extLst>
              </a:tr>
            </a:tbl>
          </a:graphicData>
        </a:graphic>
      </p:graphicFrame>
      <p:sp>
        <p:nvSpPr>
          <p:cNvPr id="4" name="TextBox 3">
            <a:extLst>
              <a:ext uri="{FF2B5EF4-FFF2-40B4-BE49-F238E27FC236}">
                <a16:creationId xmlns:a16="http://schemas.microsoft.com/office/drawing/2014/main" id="{B164B759-754B-7343-A253-DDE91AF42A3F}"/>
              </a:ext>
            </a:extLst>
          </p:cNvPr>
          <p:cNvSpPr txBox="1"/>
          <p:nvPr/>
        </p:nvSpPr>
        <p:spPr>
          <a:xfrm>
            <a:off x="5148935" y="1436989"/>
            <a:ext cx="6175717" cy="276999"/>
          </a:xfrm>
          <a:prstGeom prst="rect">
            <a:avLst/>
          </a:prstGeom>
          <a:noFill/>
        </p:spPr>
        <p:txBody>
          <a:bodyPr wrap="square">
            <a:spAutoFit/>
          </a:bodyPr>
          <a:lstStyle/>
          <a:p>
            <a:pPr algn="just"/>
            <a:endParaRPr lang="en-US" sz="1200" dirty="0">
              <a:latin typeface=""/>
              <a:ea typeface="Cambria" panose="02040503050406030204" pitchFamily="18" charset="0"/>
            </a:endParaRPr>
          </a:p>
        </p:txBody>
      </p:sp>
      <p:graphicFrame>
        <p:nvGraphicFramePr>
          <p:cNvPr id="5" name="Table 4">
            <a:extLst>
              <a:ext uri="{FF2B5EF4-FFF2-40B4-BE49-F238E27FC236}">
                <a16:creationId xmlns:a16="http://schemas.microsoft.com/office/drawing/2014/main" id="{B9E6D94C-A99B-BF6C-4071-23D21FF3FBA0}"/>
              </a:ext>
            </a:extLst>
          </p:cNvPr>
          <p:cNvGraphicFramePr>
            <a:graphicFrameLocks noGrp="1"/>
          </p:cNvGraphicFramePr>
          <p:nvPr>
            <p:extLst>
              <p:ext uri="{D42A27DB-BD31-4B8C-83A1-F6EECF244321}">
                <p14:modId xmlns:p14="http://schemas.microsoft.com/office/powerpoint/2010/main" val="887301305"/>
              </p:ext>
            </p:extLst>
          </p:nvPr>
        </p:nvGraphicFramePr>
        <p:xfrm>
          <a:off x="14226369" y="2226909"/>
          <a:ext cx="3627817" cy="6936949"/>
        </p:xfrm>
        <a:graphic>
          <a:graphicData uri="http://schemas.openxmlformats.org/drawingml/2006/table">
            <a:tbl>
              <a:tblPr firstRow="1" firstCol="1" lastRow="1" lastCol="1" bandRow="1" bandCol="1"/>
              <a:tblGrid>
                <a:gridCol w="1724533">
                  <a:extLst>
                    <a:ext uri="{9D8B030D-6E8A-4147-A177-3AD203B41FA5}">
                      <a16:colId xmlns:a16="http://schemas.microsoft.com/office/drawing/2014/main" val="1779337064"/>
                    </a:ext>
                  </a:extLst>
                </a:gridCol>
                <a:gridCol w="1903284">
                  <a:extLst>
                    <a:ext uri="{9D8B030D-6E8A-4147-A177-3AD203B41FA5}">
                      <a16:colId xmlns:a16="http://schemas.microsoft.com/office/drawing/2014/main" val="618180119"/>
                    </a:ext>
                  </a:extLst>
                </a:gridCol>
              </a:tblGrid>
              <a:tr h="638458">
                <a:tc gridSpan="2">
                  <a:txBody>
                    <a:bodyPr/>
                    <a:lstStyle/>
                    <a:p>
                      <a:pPr marL="0" marR="0">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 Risk Impact Ranking</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976720">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838422">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988107">
                <a:tc>
                  <a:txBody>
                    <a:bodyPr/>
                    <a:lstStyle/>
                    <a:p>
                      <a:pPr marL="0" marR="0">
                        <a:spcBef>
                          <a:spcPts val="0"/>
                        </a:spcBef>
                        <a:spcAft>
                          <a:spcPts val="0"/>
                        </a:spcAft>
                      </a:pPr>
                      <a:r>
                        <a:rPr lang="en-GB" sz="1200"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791472">
                <a:tc>
                  <a:txBody>
                    <a:bodyPr/>
                    <a:lstStyle/>
                    <a:p>
                      <a:pPr marL="0" marR="0">
                        <a:spcBef>
                          <a:spcPts val="0"/>
                        </a:spcBef>
                        <a:spcAft>
                          <a:spcPts val="0"/>
                        </a:spcAft>
                      </a:pPr>
                      <a:r>
                        <a:rPr lang="en-GB" sz="1200"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063279">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906150">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r h="734341">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5003306"/>
                  </a:ext>
                </a:extLst>
              </a:tr>
            </a:tbl>
          </a:graphicData>
        </a:graphic>
      </p:graphicFrame>
      <p:sp>
        <p:nvSpPr>
          <p:cNvPr id="6" name="TextBox 5">
            <a:extLst>
              <a:ext uri="{FF2B5EF4-FFF2-40B4-BE49-F238E27FC236}">
                <a16:creationId xmlns:a16="http://schemas.microsoft.com/office/drawing/2014/main" id="{90F32DFF-417B-4219-1820-9BB9B057289D}"/>
              </a:ext>
            </a:extLst>
          </p:cNvPr>
          <p:cNvSpPr txBox="1"/>
          <p:nvPr/>
        </p:nvSpPr>
        <p:spPr>
          <a:xfrm>
            <a:off x="1093654" y="1396364"/>
            <a:ext cx="16703382" cy="646331"/>
          </a:xfrm>
          <a:prstGeom prst="rect">
            <a:avLst/>
          </a:prstGeom>
          <a:noFill/>
        </p:spPr>
        <p:txBody>
          <a:bodyPr wrap="square">
            <a:spAutoFit/>
          </a:bodyPr>
          <a:lstStyle/>
          <a:p>
            <a:r>
              <a:rPr lang="en-US" i="1" dirty="0">
                <a:latin typeface=""/>
                <a:ea typeface="Cambria" panose="02040503050406030204" pitchFamily="18" charset="0"/>
              </a:rPr>
              <a:t>The table below outlines AITEO's comprehensive risk identification, analysis, and evaluation processes. It is a process that systematically identifies, evaluates, and justifies the necessity for business continuity and recovery plans by identifying, analyzing, and evaluating risks that might interrupt an organization's operations.</a:t>
            </a:r>
          </a:p>
        </p:txBody>
      </p:sp>
    </p:spTree>
    <p:extLst>
      <p:ext uri="{BB962C8B-B14F-4D97-AF65-F5344CB8AC3E}">
        <p14:creationId xmlns:p14="http://schemas.microsoft.com/office/powerpoint/2010/main" val="4149921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601" y="444104"/>
            <a:ext cx="8407399" cy="164907"/>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Risk Assessment</a:t>
            </a:r>
          </a:p>
        </p:txBody>
      </p:sp>
      <p:graphicFrame>
        <p:nvGraphicFramePr>
          <p:cNvPr id="4" name="Table 4">
            <a:extLst>
              <a:ext uri="{FF2B5EF4-FFF2-40B4-BE49-F238E27FC236}">
                <a16:creationId xmlns:a16="http://schemas.microsoft.com/office/drawing/2014/main" id="{19B8B6DC-53EB-8E82-C26B-404D5C60B6B3}"/>
              </a:ext>
            </a:extLst>
          </p:cNvPr>
          <p:cNvGraphicFramePr>
            <a:graphicFrameLocks noGrp="1"/>
          </p:cNvGraphicFramePr>
          <p:nvPr>
            <p:extLst>
              <p:ext uri="{D42A27DB-BD31-4B8C-83A1-F6EECF244321}">
                <p14:modId xmlns:p14="http://schemas.microsoft.com/office/powerpoint/2010/main" val="724317833"/>
              </p:ext>
            </p:extLst>
          </p:nvPr>
        </p:nvGraphicFramePr>
        <p:xfrm>
          <a:off x="1117600" y="1503135"/>
          <a:ext cx="12446000" cy="7414628"/>
        </p:xfrm>
        <a:graphic>
          <a:graphicData uri="http://schemas.openxmlformats.org/drawingml/2006/table">
            <a:tbl>
              <a:tblPr firstRow="1" bandRow="1">
                <a:tableStyleId>{5C22544A-7EE6-4342-B048-85BDC9FD1C3A}</a:tableStyleId>
              </a:tblPr>
              <a:tblGrid>
                <a:gridCol w="2050597">
                  <a:extLst>
                    <a:ext uri="{9D8B030D-6E8A-4147-A177-3AD203B41FA5}">
                      <a16:colId xmlns:a16="http://schemas.microsoft.com/office/drawing/2014/main" val="4036985251"/>
                    </a:ext>
                  </a:extLst>
                </a:gridCol>
                <a:gridCol w="2073080">
                  <a:extLst>
                    <a:ext uri="{9D8B030D-6E8A-4147-A177-3AD203B41FA5}">
                      <a16:colId xmlns:a16="http://schemas.microsoft.com/office/drawing/2014/main" val="1257339800"/>
                    </a:ext>
                  </a:extLst>
                </a:gridCol>
                <a:gridCol w="2225439">
                  <a:extLst>
                    <a:ext uri="{9D8B030D-6E8A-4147-A177-3AD203B41FA5}">
                      <a16:colId xmlns:a16="http://schemas.microsoft.com/office/drawing/2014/main" val="651769744"/>
                    </a:ext>
                  </a:extLst>
                </a:gridCol>
                <a:gridCol w="2106206">
                  <a:extLst>
                    <a:ext uri="{9D8B030D-6E8A-4147-A177-3AD203B41FA5}">
                      <a16:colId xmlns:a16="http://schemas.microsoft.com/office/drawing/2014/main" val="1771158305"/>
                    </a:ext>
                  </a:extLst>
                </a:gridCol>
                <a:gridCol w="1982310">
                  <a:extLst>
                    <a:ext uri="{9D8B030D-6E8A-4147-A177-3AD203B41FA5}">
                      <a16:colId xmlns:a16="http://schemas.microsoft.com/office/drawing/2014/main" val="3958892524"/>
                    </a:ext>
                  </a:extLst>
                </a:gridCol>
                <a:gridCol w="2008368">
                  <a:extLst>
                    <a:ext uri="{9D8B030D-6E8A-4147-A177-3AD203B41FA5}">
                      <a16:colId xmlns:a16="http://schemas.microsoft.com/office/drawing/2014/main" val="3253632858"/>
                    </a:ext>
                  </a:extLst>
                </a:gridCol>
              </a:tblGrid>
              <a:tr h="515279">
                <a:tc>
                  <a:txBody>
                    <a:bodyPr/>
                    <a:lstStyle/>
                    <a:p>
                      <a:r>
                        <a:rPr lang="en-US" sz="1600" dirty="0">
                          <a:latin typeface=""/>
                          <a:ea typeface="Cambria" panose="02040503050406030204" pitchFamily="18" charset="0"/>
                        </a:rPr>
                        <a:t>Hazard</a:t>
                      </a:r>
                    </a:p>
                  </a:txBody>
                  <a:tcPr anchor="ctr">
                    <a:solidFill>
                      <a:srgbClr val="C00000"/>
                    </a:solidFill>
                  </a:tcPr>
                </a:tc>
                <a:tc>
                  <a:txBody>
                    <a:bodyPr/>
                    <a:lstStyle/>
                    <a:p>
                      <a:r>
                        <a:rPr lang="en-US" sz="1600" dirty="0">
                          <a:latin typeface=""/>
                          <a:ea typeface="Cambria" panose="02040503050406030204" pitchFamily="18" charset="0"/>
                        </a:rPr>
                        <a:t>Probability</a:t>
                      </a:r>
                    </a:p>
                  </a:txBody>
                  <a:tcPr anchor="ctr">
                    <a:solidFill>
                      <a:srgbClr val="C00000"/>
                    </a:solidFill>
                  </a:tcPr>
                </a:tc>
                <a:tc>
                  <a:txBody>
                    <a:bodyPr/>
                    <a:lstStyle/>
                    <a:p>
                      <a:r>
                        <a:rPr lang="en-US" sz="1600" dirty="0">
                          <a:latin typeface=""/>
                          <a:ea typeface="Cambria" panose="02040503050406030204" pitchFamily="18" charset="0"/>
                        </a:rPr>
                        <a:t>Magnitude</a:t>
                      </a:r>
                    </a:p>
                  </a:txBody>
                  <a:tcPr anchor="ctr">
                    <a:solidFill>
                      <a:srgbClr val="C00000"/>
                    </a:solidFill>
                  </a:tcPr>
                </a:tc>
                <a:tc>
                  <a:txBody>
                    <a:bodyPr/>
                    <a:lstStyle/>
                    <a:p>
                      <a:r>
                        <a:rPr lang="en-US" sz="1600" dirty="0">
                          <a:latin typeface=""/>
                          <a:ea typeface="Cambria" panose="02040503050406030204" pitchFamily="18" charset="0"/>
                        </a:rPr>
                        <a:t>Warning</a:t>
                      </a:r>
                    </a:p>
                  </a:txBody>
                  <a:tcPr anchor="ctr">
                    <a:solidFill>
                      <a:srgbClr val="C00000"/>
                    </a:solidFill>
                  </a:tcPr>
                </a:tc>
                <a:tc>
                  <a:txBody>
                    <a:bodyPr/>
                    <a:lstStyle/>
                    <a:p>
                      <a:r>
                        <a:rPr lang="en-US" sz="1600" dirty="0">
                          <a:latin typeface=""/>
                          <a:ea typeface="Cambria" panose="02040503050406030204" pitchFamily="18" charset="0"/>
                        </a:rPr>
                        <a:t>Duration</a:t>
                      </a:r>
                    </a:p>
                  </a:txBody>
                  <a:tcPr anchor="ctr">
                    <a:solidFill>
                      <a:srgbClr val="C00000"/>
                    </a:solidFill>
                  </a:tcPr>
                </a:tc>
                <a:tc>
                  <a:txBody>
                    <a:bodyPr/>
                    <a:lstStyle/>
                    <a:p>
                      <a:r>
                        <a:rPr lang="en-US" sz="1600" dirty="0">
                          <a:latin typeface=""/>
                          <a:ea typeface="Cambria" panose="02040503050406030204" pitchFamily="18" charset="0"/>
                        </a:rPr>
                        <a:t>Risk Priority</a:t>
                      </a:r>
                    </a:p>
                  </a:txBody>
                  <a:tcPr anchor="ctr">
                    <a:solidFill>
                      <a:srgbClr val="C00000"/>
                    </a:solidFill>
                  </a:tcPr>
                </a:tc>
                <a:extLst>
                  <a:ext uri="{0D108BD9-81ED-4DB2-BD59-A6C34878D82A}">
                    <a16:rowId xmlns:a16="http://schemas.microsoft.com/office/drawing/2014/main" val="3949931539"/>
                  </a:ext>
                </a:extLst>
              </a:tr>
              <a:tr h="964741">
                <a:tc>
                  <a:txBody>
                    <a:bodyPr/>
                    <a:lstStyle/>
                    <a:p>
                      <a:r>
                        <a:rPr lang="en-US" sz="1400" dirty="0">
                          <a:latin typeface=""/>
                          <a:ea typeface="Cambria" panose="02040503050406030204" pitchFamily="18" charset="0"/>
                        </a:rPr>
                        <a:t>Erratic Behavior from Local Community</a:t>
                      </a:r>
                    </a:p>
                  </a:txBody>
                  <a:tcPr>
                    <a:solidFill>
                      <a:schemeClr val="bg2">
                        <a:lumMod val="90000"/>
                      </a:schemeClr>
                    </a:solidFill>
                  </a:tcPr>
                </a:tc>
                <a:tc>
                  <a:txBody>
                    <a:bodyPr/>
                    <a:lstStyle/>
                    <a:p>
                      <a:r>
                        <a:rPr lang="en-US" sz="1400" dirty="0">
                          <a:latin typeface=""/>
                          <a:ea typeface="Cambria" panose="02040503050406030204" pitchFamily="18" charset="0"/>
                        </a:rPr>
                        <a:t>4. Highly Likely</a:t>
                      </a:r>
                    </a:p>
                    <a:p>
                      <a:r>
                        <a:rPr lang="en-US" sz="1400" dirty="0">
                          <a:latin typeface=""/>
                          <a:ea typeface="Cambria" panose="02040503050406030204" pitchFamily="18" charset="0"/>
                        </a:rPr>
                        <a:t>3. Likely</a:t>
                      </a:r>
                    </a:p>
                    <a:p>
                      <a:r>
                        <a:rPr lang="en-US" sz="1400" dirty="0">
                          <a:latin typeface=""/>
                          <a:ea typeface="Cambria" panose="02040503050406030204" pitchFamily="18" charset="0"/>
                        </a:rPr>
                        <a:t>2. Possible</a:t>
                      </a:r>
                    </a:p>
                    <a:p>
                      <a:r>
                        <a:rPr lang="en-US" sz="1400" dirty="0">
                          <a:latin typeface=""/>
                          <a:ea typeface="Cambria" panose="02040503050406030204" pitchFamily="18" charset="0"/>
                        </a:rPr>
                        <a:t>1. Unlikely</a:t>
                      </a:r>
                    </a:p>
                  </a:txBody>
                  <a:tcPr>
                    <a:solidFill>
                      <a:schemeClr val="bg2">
                        <a:lumMod val="90000"/>
                      </a:schemeClr>
                    </a:solidFill>
                  </a:tcPr>
                </a:tc>
                <a:tc>
                  <a:txBody>
                    <a:bodyPr/>
                    <a:lstStyle/>
                    <a:p>
                      <a:r>
                        <a:rPr lang="en-US" sz="1400" dirty="0">
                          <a:latin typeface=""/>
                          <a:ea typeface="Cambria" panose="02040503050406030204" pitchFamily="18" charset="0"/>
                        </a:rPr>
                        <a:t>4.Catastrophic</a:t>
                      </a:r>
                    </a:p>
                    <a:p>
                      <a:r>
                        <a:rPr lang="en-US" sz="1400" dirty="0">
                          <a:latin typeface=""/>
                          <a:ea typeface="Cambria" panose="02040503050406030204" pitchFamily="18" charset="0"/>
                        </a:rPr>
                        <a:t>3. Critical</a:t>
                      </a:r>
                    </a:p>
                    <a:p>
                      <a:r>
                        <a:rPr lang="en-US" sz="1400" dirty="0">
                          <a:latin typeface=""/>
                          <a:ea typeface="Cambria" panose="02040503050406030204" pitchFamily="18" charset="0"/>
                        </a:rPr>
                        <a:t>2. Limited</a:t>
                      </a:r>
                    </a:p>
                    <a:p>
                      <a:r>
                        <a:rPr lang="en-US" sz="1400" dirty="0">
                          <a:latin typeface=""/>
                          <a:ea typeface="Cambria" panose="02040503050406030204" pitchFamily="18" charset="0"/>
                        </a:rPr>
                        <a:t>1. Negligible</a:t>
                      </a:r>
                    </a:p>
                  </a:txBody>
                  <a:tcPr>
                    <a:solidFill>
                      <a:schemeClr val="bg2">
                        <a:lumMod val="90000"/>
                      </a:schemeClr>
                    </a:solidFill>
                  </a:tcPr>
                </a:tc>
                <a:tc>
                  <a:txBody>
                    <a:bodyPr/>
                    <a:lstStyle/>
                    <a:p>
                      <a:r>
                        <a:rPr lang="de-DE" sz="1400" dirty="0">
                          <a:latin typeface=""/>
                          <a:ea typeface="Cambria" panose="02040503050406030204" pitchFamily="18" charset="0"/>
                        </a:rPr>
                        <a:t>4. Minimal</a:t>
                      </a:r>
                    </a:p>
                    <a:p>
                      <a:r>
                        <a:rPr lang="de-DE" sz="1400" dirty="0">
                          <a:latin typeface=""/>
                          <a:ea typeface="Cambria" panose="02040503050406030204" pitchFamily="18" charset="0"/>
                        </a:rPr>
                        <a:t>3. 6 – 12 hrs.</a:t>
                      </a:r>
                    </a:p>
                    <a:p>
                      <a:r>
                        <a:rPr lang="de-DE" sz="1400" dirty="0">
                          <a:latin typeface=""/>
                          <a:ea typeface="Cambria" panose="02040503050406030204" pitchFamily="18" charset="0"/>
                        </a:rPr>
                        <a:t>2. 12 – 24 hrs.</a:t>
                      </a:r>
                    </a:p>
                    <a:p>
                      <a:r>
                        <a:rPr lang="de-DE" sz="1400" dirty="0">
                          <a:latin typeface=""/>
                          <a:ea typeface="Cambria" panose="02040503050406030204" pitchFamily="18" charset="0"/>
                        </a:rPr>
                        <a:t>1. 24+ hrs.</a:t>
                      </a:r>
                      <a:endParaRPr lang="en-US" sz="1400" dirty="0">
                        <a:latin typeface=""/>
                        <a:ea typeface="Cambria" panose="02040503050406030204" pitchFamily="18" charset="0"/>
                      </a:endParaRPr>
                    </a:p>
                  </a:txBody>
                  <a:tcPr>
                    <a:solidFill>
                      <a:schemeClr val="bg2">
                        <a:lumMod val="90000"/>
                      </a:schemeClr>
                    </a:solidFill>
                  </a:tcPr>
                </a:tc>
                <a:tc>
                  <a:txBody>
                    <a:bodyPr/>
                    <a:lstStyle/>
                    <a:p>
                      <a:r>
                        <a:rPr lang="de-DE" sz="1400" dirty="0">
                          <a:latin typeface=""/>
                          <a:ea typeface="Cambria" panose="02040503050406030204" pitchFamily="18" charset="0"/>
                        </a:rPr>
                        <a:t>4. 12+ hrs.</a:t>
                      </a:r>
                    </a:p>
                    <a:p>
                      <a:r>
                        <a:rPr lang="de-DE" sz="1400" dirty="0">
                          <a:latin typeface=""/>
                          <a:ea typeface="Cambria" panose="02040503050406030204" pitchFamily="18" charset="0"/>
                        </a:rPr>
                        <a:t>3. 6 – 12hrs.</a:t>
                      </a:r>
                    </a:p>
                    <a:p>
                      <a:r>
                        <a:rPr lang="de-DE" sz="1400" dirty="0">
                          <a:latin typeface=""/>
                          <a:ea typeface="Cambria" panose="02040503050406030204" pitchFamily="18" charset="0"/>
                        </a:rPr>
                        <a:t>2. 3 – 6 hrs.</a:t>
                      </a:r>
                    </a:p>
                    <a:p>
                      <a:r>
                        <a:rPr lang="de-DE" sz="1400" dirty="0">
                          <a:latin typeface=""/>
                          <a:ea typeface="Cambria" panose="02040503050406030204" pitchFamily="18" charset="0"/>
                        </a:rPr>
                        <a:t>1. &lt; 3 hrs.</a:t>
                      </a:r>
                      <a:endParaRPr lang="en-US" sz="1400" dirty="0">
                        <a:latin typeface=""/>
                        <a:ea typeface="Cambria" panose="02040503050406030204" pitchFamily="18" charset="0"/>
                      </a:endParaRPr>
                    </a:p>
                  </a:txBody>
                  <a:tcPr>
                    <a:solidFill>
                      <a:schemeClr val="bg2">
                        <a:lumMod val="90000"/>
                      </a:schemeClr>
                    </a:solidFill>
                  </a:tcPr>
                </a:tc>
                <a:tc>
                  <a:txBody>
                    <a:bodyPr/>
                    <a:lstStyle/>
                    <a:p>
                      <a:r>
                        <a:rPr lang="en-US" sz="1400" dirty="0">
                          <a:latin typeface=""/>
                          <a:ea typeface="Cambria" panose="02040503050406030204" pitchFamily="18" charset="0"/>
                        </a:rPr>
                        <a:t>       High  </a:t>
                      </a:r>
                    </a:p>
                    <a:p>
                      <a:r>
                        <a:rPr lang="en-US" sz="1400" dirty="0">
                          <a:latin typeface=""/>
                          <a:ea typeface="Cambria" panose="02040503050406030204" pitchFamily="18" charset="0"/>
                        </a:rPr>
                        <a:t>       Medium  </a:t>
                      </a:r>
                    </a:p>
                    <a:p>
                      <a:r>
                        <a:rPr lang="en-US" sz="1400" dirty="0">
                          <a:latin typeface=""/>
                          <a:ea typeface="Cambria" panose="02040503050406030204" pitchFamily="18" charset="0"/>
                        </a:rPr>
                        <a:t>       Low</a:t>
                      </a:r>
                    </a:p>
                  </a:txBody>
                  <a:tcPr>
                    <a:solidFill>
                      <a:schemeClr val="bg2">
                        <a:lumMod val="90000"/>
                      </a:schemeClr>
                    </a:solidFill>
                  </a:tcPr>
                </a:tc>
                <a:extLst>
                  <a:ext uri="{0D108BD9-81ED-4DB2-BD59-A6C34878D82A}">
                    <a16:rowId xmlns:a16="http://schemas.microsoft.com/office/drawing/2014/main" val="310360336"/>
                  </a:ext>
                </a:extLst>
              </a:tr>
              <a:tr h="668967">
                <a:tc>
                  <a:txBody>
                    <a:bodyPr/>
                    <a:lstStyle/>
                    <a:p>
                      <a:r>
                        <a:rPr lang="en-US" sz="1400" dirty="0">
                          <a:solidFill>
                            <a:schemeClr val="bg1"/>
                          </a:solidFill>
                          <a:latin typeface=""/>
                          <a:ea typeface="Cambria" panose="02040503050406030204" pitchFamily="18" charset="0"/>
                        </a:rPr>
                        <a:t>Explosion/</a:t>
                      </a:r>
                    </a:p>
                    <a:p>
                      <a:r>
                        <a:rPr lang="en-US" sz="1400" dirty="0">
                          <a:solidFill>
                            <a:schemeClr val="bg1"/>
                          </a:solidFill>
                          <a:latin typeface=""/>
                          <a:ea typeface="Cambria" panose="02040503050406030204" pitchFamily="18" charset="0"/>
                        </a:rPr>
                        <a:t>Fire Outbreak</a:t>
                      </a: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tc>
                  <a:txBody>
                    <a:bodyPr/>
                    <a:lstStyle/>
                    <a:p>
                      <a:endParaRPr lang="en-US" sz="1400" dirty="0">
                        <a:latin typeface=""/>
                        <a:ea typeface="Cambria" panose="02040503050406030204" pitchFamily="18" charset="0"/>
                      </a:endParaRPr>
                    </a:p>
                  </a:txBody>
                  <a:tcPr>
                    <a:solidFill>
                      <a:schemeClr val="bg1">
                        <a:lumMod val="20000"/>
                        <a:lumOff val="80000"/>
                      </a:schemeClr>
                    </a:solidFill>
                  </a:tcPr>
                </a:tc>
                <a:extLst>
                  <a:ext uri="{0D108BD9-81ED-4DB2-BD59-A6C34878D82A}">
                    <a16:rowId xmlns:a16="http://schemas.microsoft.com/office/drawing/2014/main" val="3987386385"/>
                  </a:ext>
                </a:extLst>
              </a:tr>
              <a:tr h="668967">
                <a:tc>
                  <a:txBody>
                    <a:bodyPr/>
                    <a:lstStyle/>
                    <a:p>
                      <a:r>
                        <a:rPr lang="en-US" sz="1400" dirty="0">
                          <a:latin typeface=""/>
                          <a:ea typeface="Cambria" panose="02040503050406030204" pitchFamily="18" charset="0"/>
                        </a:rPr>
                        <a:t>Resource availability</a:t>
                      </a:r>
                    </a:p>
                    <a:p>
                      <a:r>
                        <a:rPr lang="en-US" sz="1400" dirty="0">
                          <a:latin typeface=""/>
                          <a:ea typeface="Cambria" panose="02040503050406030204" pitchFamily="18" charset="0"/>
                        </a:rPr>
                        <a:t>risk</a:t>
                      </a: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2092939860"/>
                  </a:ext>
                </a:extLst>
              </a:tr>
              <a:tr h="668967">
                <a:tc>
                  <a:txBody>
                    <a:bodyPr/>
                    <a:lstStyle/>
                    <a:p>
                      <a:r>
                        <a:rPr lang="en-US" sz="1200" b="1" i="0" kern="1200" dirty="0">
                          <a:solidFill>
                            <a:schemeClr val="bg1"/>
                          </a:solidFill>
                          <a:effectLst/>
                          <a:latin typeface=""/>
                          <a:ea typeface="Cambria" panose="02040503050406030204" pitchFamily="18" charset="0"/>
                          <a:cs typeface="+mn-cs"/>
                        </a:rPr>
                        <a:t>Vehicle Accidents</a:t>
                      </a:r>
                      <a:endParaRPr lang="en-US" sz="1050" dirty="0">
                        <a:solidFill>
                          <a:schemeClr val="bg1"/>
                        </a:solidFill>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extLst>
                  <a:ext uri="{0D108BD9-81ED-4DB2-BD59-A6C34878D82A}">
                    <a16:rowId xmlns:a16="http://schemas.microsoft.com/office/drawing/2014/main" val="1679884541"/>
                  </a:ext>
                </a:extLst>
              </a:tr>
              <a:tr h="668967">
                <a:tc>
                  <a:txBody>
                    <a:bodyPr/>
                    <a:lstStyle/>
                    <a:p>
                      <a:r>
                        <a:rPr lang="en-US" sz="1400" dirty="0">
                          <a:latin typeface=""/>
                          <a:ea typeface="Cambria" panose="02040503050406030204" pitchFamily="18" charset="0"/>
                        </a:rPr>
                        <a:t>Struck-By/ Caught-In/ Caught-Between</a:t>
                      </a: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1658671786"/>
                  </a:ext>
                </a:extLst>
              </a:tr>
              <a:tr h="668967">
                <a:tc>
                  <a:txBody>
                    <a:bodyPr/>
                    <a:lstStyle/>
                    <a:p>
                      <a:r>
                        <a:rPr lang="en-US" sz="1400" dirty="0">
                          <a:solidFill>
                            <a:schemeClr val="bg1"/>
                          </a:solidFill>
                          <a:latin typeface=""/>
                          <a:ea typeface="Cambria" panose="02040503050406030204" pitchFamily="18" charset="0"/>
                        </a:rPr>
                        <a:t>Poor infrastructural</a:t>
                      </a:r>
                    </a:p>
                    <a:p>
                      <a:r>
                        <a:rPr lang="en-US" sz="1400" dirty="0">
                          <a:solidFill>
                            <a:schemeClr val="bg1"/>
                          </a:solidFill>
                          <a:latin typeface=""/>
                          <a:ea typeface="Cambria" panose="02040503050406030204" pitchFamily="18" charset="0"/>
                        </a:rPr>
                        <a:t>design</a:t>
                      </a: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extLst>
                  <a:ext uri="{0D108BD9-81ED-4DB2-BD59-A6C34878D82A}">
                    <a16:rowId xmlns:a16="http://schemas.microsoft.com/office/drawing/2014/main" val="4050877466"/>
                  </a:ext>
                </a:extLst>
              </a:tr>
              <a:tr h="668967">
                <a:tc>
                  <a:txBody>
                    <a:bodyPr/>
                    <a:lstStyle/>
                    <a:p>
                      <a:r>
                        <a:rPr lang="en-US" sz="1400" dirty="0">
                          <a:latin typeface=""/>
                          <a:ea typeface="Cambria" panose="02040503050406030204" pitchFamily="18" charset="0"/>
                        </a:rPr>
                        <a:t>Health and safety</a:t>
                      </a:r>
                    </a:p>
                    <a:p>
                      <a:r>
                        <a:rPr lang="en-US" sz="1400" dirty="0">
                          <a:latin typeface=""/>
                          <a:ea typeface="Cambria" panose="02040503050406030204" pitchFamily="18" charset="0"/>
                        </a:rPr>
                        <a:t>Risks</a:t>
                      </a: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tc>
                  <a:txBody>
                    <a:bodyPr/>
                    <a:lstStyle/>
                    <a:p>
                      <a:endParaRPr lang="en-US" sz="1400" dirty="0">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303315125"/>
                  </a:ext>
                </a:extLst>
              </a:tr>
              <a:tr h="668967">
                <a:tc>
                  <a:txBody>
                    <a:bodyPr/>
                    <a:lstStyle/>
                    <a:p>
                      <a:r>
                        <a:rPr lang="en-US" sz="1400" dirty="0">
                          <a:solidFill>
                            <a:schemeClr val="bg1"/>
                          </a:solidFill>
                          <a:latin typeface=""/>
                          <a:ea typeface="Cambria" panose="02040503050406030204" pitchFamily="18" charset="0"/>
                        </a:rPr>
                        <a:t>Credit Risk</a:t>
                      </a: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extLst>
                  <a:ext uri="{0D108BD9-81ED-4DB2-BD59-A6C34878D82A}">
                    <a16:rowId xmlns:a16="http://schemas.microsoft.com/office/drawing/2014/main" val="1018043346"/>
                  </a:ext>
                </a:extLst>
              </a:tr>
              <a:tr h="668967">
                <a:tc>
                  <a:txBody>
                    <a:bodyPr/>
                    <a:lstStyle/>
                    <a:p>
                      <a:endParaRPr lang="en-US" sz="1400" dirty="0">
                        <a:solidFill>
                          <a:schemeClr val="tx1"/>
                        </a:solidFill>
                        <a:latin typeface=""/>
                        <a:ea typeface="Cambria" panose="02040503050406030204" pitchFamily="18" charset="0"/>
                      </a:endParaRPr>
                    </a:p>
                  </a:txBody>
                  <a:tcPr>
                    <a:solidFill>
                      <a:schemeClr val="bg2">
                        <a:lumMod val="90000"/>
                      </a:schemeClr>
                    </a:solidFill>
                  </a:tcPr>
                </a:tc>
                <a:tc>
                  <a:txBody>
                    <a:bodyPr/>
                    <a:lstStyle/>
                    <a:p>
                      <a:endParaRPr lang="en-US" sz="1400" dirty="0">
                        <a:solidFill>
                          <a:schemeClr val="bg1"/>
                        </a:solidFill>
                        <a:latin typeface=""/>
                        <a:ea typeface="Cambria" panose="02040503050406030204" pitchFamily="18" charset="0"/>
                      </a:endParaRPr>
                    </a:p>
                  </a:txBody>
                  <a:tcPr>
                    <a:solidFill>
                      <a:schemeClr val="bg2">
                        <a:lumMod val="90000"/>
                      </a:schemeClr>
                    </a:solidFill>
                  </a:tcPr>
                </a:tc>
                <a:tc>
                  <a:txBody>
                    <a:bodyPr/>
                    <a:lstStyle/>
                    <a:p>
                      <a:endParaRPr lang="en-US" sz="1400" dirty="0">
                        <a:solidFill>
                          <a:schemeClr val="bg1"/>
                        </a:solidFill>
                        <a:latin typeface=""/>
                        <a:ea typeface="Cambria" panose="02040503050406030204" pitchFamily="18" charset="0"/>
                      </a:endParaRPr>
                    </a:p>
                  </a:txBody>
                  <a:tcPr>
                    <a:solidFill>
                      <a:schemeClr val="bg2">
                        <a:lumMod val="90000"/>
                      </a:schemeClr>
                    </a:solidFill>
                  </a:tcPr>
                </a:tc>
                <a:tc>
                  <a:txBody>
                    <a:bodyPr/>
                    <a:lstStyle/>
                    <a:p>
                      <a:endParaRPr lang="en-US" sz="1400" dirty="0">
                        <a:solidFill>
                          <a:schemeClr val="bg1"/>
                        </a:solidFill>
                        <a:latin typeface=""/>
                        <a:ea typeface="Cambria" panose="02040503050406030204" pitchFamily="18" charset="0"/>
                      </a:endParaRPr>
                    </a:p>
                  </a:txBody>
                  <a:tcPr>
                    <a:solidFill>
                      <a:schemeClr val="bg2">
                        <a:lumMod val="90000"/>
                      </a:schemeClr>
                    </a:solidFill>
                  </a:tcPr>
                </a:tc>
                <a:tc>
                  <a:txBody>
                    <a:bodyPr/>
                    <a:lstStyle/>
                    <a:p>
                      <a:endParaRPr lang="en-US" sz="1400" dirty="0">
                        <a:solidFill>
                          <a:schemeClr val="bg1"/>
                        </a:solidFill>
                        <a:latin typeface=""/>
                        <a:ea typeface="Cambria" panose="02040503050406030204" pitchFamily="18" charset="0"/>
                      </a:endParaRPr>
                    </a:p>
                  </a:txBody>
                  <a:tcPr>
                    <a:solidFill>
                      <a:schemeClr val="bg2">
                        <a:lumMod val="90000"/>
                      </a:schemeClr>
                    </a:solidFill>
                  </a:tcPr>
                </a:tc>
                <a:tc>
                  <a:txBody>
                    <a:bodyPr/>
                    <a:lstStyle/>
                    <a:p>
                      <a:endParaRPr lang="en-US" sz="1400" dirty="0">
                        <a:solidFill>
                          <a:schemeClr val="bg1"/>
                        </a:solidFill>
                        <a:latin typeface=""/>
                        <a:ea typeface="Cambria" panose="02040503050406030204" pitchFamily="18" charset="0"/>
                      </a:endParaRPr>
                    </a:p>
                  </a:txBody>
                  <a:tcPr>
                    <a:solidFill>
                      <a:schemeClr val="bg2">
                        <a:lumMod val="90000"/>
                      </a:schemeClr>
                    </a:solidFill>
                  </a:tcPr>
                </a:tc>
                <a:extLst>
                  <a:ext uri="{0D108BD9-81ED-4DB2-BD59-A6C34878D82A}">
                    <a16:rowId xmlns:a16="http://schemas.microsoft.com/office/drawing/2014/main" val="1147954193"/>
                  </a:ext>
                </a:extLst>
              </a:tr>
              <a:tr h="582872">
                <a:tc>
                  <a:txBody>
                    <a:bodyPr/>
                    <a:lstStyle/>
                    <a:p>
                      <a:endParaRPr lang="en-US" sz="1400" dirty="0">
                        <a:solidFill>
                          <a:schemeClr val="bg1"/>
                        </a:solidFill>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tc>
                  <a:txBody>
                    <a:bodyPr/>
                    <a:lstStyle/>
                    <a:p>
                      <a:endParaRPr lang="en-US" sz="1400" dirty="0">
                        <a:latin typeface=""/>
                        <a:ea typeface="Cambria" panose="02040503050406030204" pitchFamily="18" charset="0"/>
                      </a:endParaRPr>
                    </a:p>
                  </a:txBody>
                  <a:tcPr>
                    <a:solidFill>
                      <a:schemeClr val="bg2">
                        <a:lumMod val="50000"/>
                      </a:schemeClr>
                    </a:solidFill>
                  </a:tcPr>
                </a:tc>
                <a:extLst>
                  <a:ext uri="{0D108BD9-81ED-4DB2-BD59-A6C34878D82A}">
                    <a16:rowId xmlns:a16="http://schemas.microsoft.com/office/drawing/2014/main" val="3079127860"/>
                  </a:ext>
                </a:extLst>
              </a:tr>
            </a:tbl>
          </a:graphicData>
        </a:graphic>
      </p:graphicFrame>
      <p:graphicFrame>
        <p:nvGraphicFramePr>
          <p:cNvPr id="5" name="Table 4">
            <a:extLst>
              <a:ext uri="{FF2B5EF4-FFF2-40B4-BE49-F238E27FC236}">
                <a16:creationId xmlns:a16="http://schemas.microsoft.com/office/drawing/2014/main" id="{93C436E3-0E2B-BB82-7293-D24245D36520}"/>
              </a:ext>
            </a:extLst>
          </p:cNvPr>
          <p:cNvGraphicFramePr>
            <a:graphicFrameLocks noGrp="1"/>
          </p:cNvGraphicFramePr>
          <p:nvPr>
            <p:extLst>
              <p:ext uri="{D42A27DB-BD31-4B8C-83A1-F6EECF244321}">
                <p14:modId xmlns:p14="http://schemas.microsoft.com/office/powerpoint/2010/main" val="337971082"/>
              </p:ext>
            </p:extLst>
          </p:nvPr>
        </p:nvGraphicFramePr>
        <p:xfrm>
          <a:off x="13658850" y="1503135"/>
          <a:ext cx="4152900" cy="7414633"/>
        </p:xfrm>
        <a:graphic>
          <a:graphicData uri="http://schemas.openxmlformats.org/drawingml/2006/table">
            <a:tbl>
              <a:tblPr firstRow="1" firstCol="1" lastRow="1" lastCol="1" bandRow="1" bandCol="1"/>
              <a:tblGrid>
                <a:gridCol w="1974139">
                  <a:extLst>
                    <a:ext uri="{9D8B030D-6E8A-4147-A177-3AD203B41FA5}">
                      <a16:colId xmlns:a16="http://schemas.microsoft.com/office/drawing/2014/main" val="1779337064"/>
                    </a:ext>
                  </a:extLst>
                </a:gridCol>
                <a:gridCol w="2178761">
                  <a:extLst>
                    <a:ext uri="{9D8B030D-6E8A-4147-A177-3AD203B41FA5}">
                      <a16:colId xmlns:a16="http://schemas.microsoft.com/office/drawing/2014/main" val="618180119"/>
                    </a:ext>
                  </a:extLst>
                </a:gridCol>
              </a:tblGrid>
              <a:tr h="523641">
                <a:tc gridSpan="2">
                  <a:txBody>
                    <a:bodyPr/>
                    <a:lstStyle/>
                    <a:p>
                      <a:pPr marL="0" marR="0">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 Risk Impact Ranking:</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1084636">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1263959">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1011168">
                <a:tc>
                  <a:txBody>
                    <a:bodyPr/>
                    <a:lstStyle/>
                    <a:p>
                      <a:pPr marL="0" marR="0">
                        <a:spcBef>
                          <a:spcPts val="0"/>
                        </a:spcBef>
                        <a:spcAft>
                          <a:spcPts val="0"/>
                        </a:spcAft>
                      </a:pPr>
                      <a:r>
                        <a:rPr lang="en-GB" sz="1200"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1003311">
                <a:tc>
                  <a:txBody>
                    <a:bodyPr/>
                    <a:lstStyle/>
                    <a:p>
                      <a:pPr marL="0" marR="0">
                        <a:spcBef>
                          <a:spcPts val="0"/>
                        </a:spcBef>
                        <a:spcAft>
                          <a:spcPts val="0"/>
                        </a:spcAft>
                      </a:pPr>
                      <a:r>
                        <a:rPr lang="en-GB" sz="1200"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263959">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1263959">
                <a:tc>
                  <a:txBody>
                    <a:bodyPr/>
                    <a:lstStyle/>
                    <a:p>
                      <a:pPr marL="0" marR="0">
                        <a:spcBef>
                          <a:spcPts val="0"/>
                        </a:spcBef>
                        <a:spcAft>
                          <a:spcPts val="0"/>
                        </a:spcAft>
                      </a:pP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bl>
          </a:graphicData>
        </a:graphic>
      </p:graphicFrame>
    </p:spTree>
    <p:extLst>
      <p:ext uri="{BB962C8B-B14F-4D97-AF65-F5344CB8AC3E}">
        <p14:creationId xmlns:p14="http://schemas.microsoft.com/office/powerpoint/2010/main" val="251272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9" y="444104"/>
            <a:ext cx="10541000"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Critical Business Functions</a:t>
            </a:r>
          </a:p>
        </p:txBody>
      </p:sp>
      <p:sp>
        <p:nvSpPr>
          <p:cNvPr id="6" name="TextBox 5">
            <a:extLst>
              <a:ext uri="{FF2B5EF4-FFF2-40B4-BE49-F238E27FC236}">
                <a16:creationId xmlns:a16="http://schemas.microsoft.com/office/drawing/2014/main" id="{577C992C-0D1B-F2BE-6EDF-881F637E5D18}"/>
              </a:ext>
            </a:extLst>
          </p:cNvPr>
          <p:cNvSpPr txBox="1"/>
          <p:nvPr/>
        </p:nvSpPr>
        <p:spPr>
          <a:xfrm>
            <a:off x="1162005" y="1374887"/>
            <a:ext cx="15532102" cy="646331"/>
          </a:xfrm>
          <a:prstGeom prst="rect">
            <a:avLst/>
          </a:prstGeom>
          <a:noFill/>
        </p:spPr>
        <p:txBody>
          <a:bodyPr wrap="square">
            <a:spAutoFit/>
          </a:bodyPr>
          <a:lstStyle/>
          <a:p>
            <a:pPr algn="just"/>
            <a:r>
              <a:rPr lang="en-US" b="1" i="1" dirty="0">
                <a:latin typeface=""/>
                <a:ea typeface="Cambria" panose="02040503050406030204" pitchFamily="18" charset="0"/>
              </a:rPr>
              <a:t>Critical Business Functions (CBF) are business activities and processes that must be restored in the event of a disruption to ensure the organization's ability to protect its assets, meet its needs, and comply with regulations.</a:t>
            </a:r>
          </a:p>
        </p:txBody>
      </p:sp>
      <p:graphicFrame>
        <p:nvGraphicFramePr>
          <p:cNvPr id="7" name="Table 6">
            <a:extLst>
              <a:ext uri="{FF2B5EF4-FFF2-40B4-BE49-F238E27FC236}">
                <a16:creationId xmlns:a16="http://schemas.microsoft.com/office/drawing/2014/main" id="{614FC0FD-8D65-93CB-9BDA-E247901A613E}"/>
              </a:ext>
            </a:extLst>
          </p:cNvPr>
          <p:cNvGraphicFramePr>
            <a:graphicFrameLocks noGrp="1"/>
          </p:cNvGraphicFramePr>
          <p:nvPr>
            <p:extLst>
              <p:ext uri="{D42A27DB-BD31-4B8C-83A1-F6EECF244321}">
                <p14:modId xmlns:p14="http://schemas.microsoft.com/office/powerpoint/2010/main" val="1428666014"/>
              </p:ext>
            </p:extLst>
          </p:nvPr>
        </p:nvGraphicFramePr>
        <p:xfrm>
          <a:off x="1233717" y="2981254"/>
          <a:ext cx="15415982" cy="5686035"/>
        </p:xfrm>
        <a:graphic>
          <a:graphicData uri="http://schemas.openxmlformats.org/drawingml/2006/table">
            <a:tbl>
              <a:tblPr firstRow="1" firstCol="1" lastRow="1" lastCol="1" bandRow="1" bandCol="1"/>
              <a:tblGrid>
                <a:gridCol w="1692212">
                  <a:extLst>
                    <a:ext uri="{9D8B030D-6E8A-4147-A177-3AD203B41FA5}">
                      <a16:colId xmlns:a16="http://schemas.microsoft.com/office/drawing/2014/main" val="4093404912"/>
                    </a:ext>
                  </a:extLst>
                </a:gridCol>
                <a:gridCol w="7929452">
                  <a:extLst>
                    <a:ext uri="{9D8B030D-6E8A-4147-A177-3AD203B41FA5}">
                      <a16:colId xmlns:a16="http://schemas.microsoft.com/office/drawing/2014/main" val="1468966922"/>
                    </a:ext>
                  </a:extLst>
                </a:gridCol>
                <a:gridCol w="4130773">
                  <a:extLst>
                    <a:ext uri="{9D8B030D-6E8A-4147-A177-3AD203B41FA5}">
                      <a16:colId xmlns:a16="http://schemas.microsoft.com/office/drawing/2014/main" val="208004635"/>
                    </a:ext>
                  </a:extLst>
                </a:gridCol>
                <a:gridCol w="1663545">
                  <a:extLst>
                    <a:ext uri="{9D8B030D-6E8A-4147-A177-3AD203B41FA5}">
                      <a16:colId xmlns:a16="http://schemas.microsoft.com/office/drawing/2014/main" val="3578657418"/>
                    </a:ext>
                  </a:extLst>
                </a:gridCol>
              </a:tblGrid>
              <a:tr h="406950">
                <a:tc>
                  <a:txBody>
                    <a:bodyPr/>
                    <a:lstStyle/>
                    <a:p>
                      <a:pPr marL="0" marR="0" algn="ctr">
                        <a:spcBef>
                          <a:spcPts val="0"/>
                        </a:spcBef>
                        <a:spcAft>
                          <a:spcPts val="0"/>
                        </a:spcAft>
                      </a:pPr>
                      <a:r>
                        <a:rPr lang="en-GB" sz="2400" b="1" dirty="0">
                          <a:solidFill>
                            <a:schemeClr val="bg1"/>
                          </a:solidFill>
                          <a:latin typeface=""/>
                          <a:ea typeface="Cambria" panose="02040503050406030204" pitchFamily="18" charset="0"/>
                        </a:rPr>
                        <a:t>Priority</a:t>
                      </a:r>
                      <a:endParaRPr lang="en-US" sz="2400" b="1" dirty="0">
                        <a:solidFill>
                          <a:schemeClr val="bg1"/>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400" b="1" dirty="0">
                          <a:solidFill>
                            <a:schemeClr val="bg1"/>
                          </a:solidFill>
                          <a:latin typeface=""/>
                          <a:ea typeface="Cambria" panose="02040503050406030204" pitchFamily="18" charset="0"/>
                        </a:rPr>
                        <a:t>Critical function</a:t>
                      </a:r>
                      <a:endParaRPr lang="en-US" sz="2400" b="1" dirty="0">
                        <a:solidFill>
                          <a:schemeClr val="bg1"/>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400" b="1" dirty="0">
                          <a:solidFill>
                            <a:schemeClr val="bg1"/>
                          </a:solidFill>
                          <a:latin typeface=""/>
                          <a:ea typeface="Cambria" panose="02040503050406030204" pitchFamily="18" charset="0"/>
                        </a:rPr>
                        <a:t>Timeframe</a:t>
                      </a:r>
                      <a:endParaRPr lang="en-US" sz="2400" b="1" dirty="0">
                        <a:solidFill>
                          <a:schemeClr val="bg1"/>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400" b="1" dirty="0">
                          <a:solidFill>
                            <a:schemeClr val="bg1"/>
                          </a:solidFill>
                          <a:latin typeface=""/>
                          <a:ea typeface="Cambria" panose="02040503050406030204" pitchFamily="18" charset="0"/>
                        </a:rPr>
                        <a:t>Page</a:t>
                      </a:r>
                      <a:endParaRPr lang="en-US" sz="2400" b="1" dirty="0">
                        <a:solidFill>
                          <a:schemeClr val="bg1"/>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827542529"/>
                  </a:ext>
                </a:extLst>
              </a:tr>
              <a:tr h="564111">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1</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dirty="0">
                          <a:solidFill>
                            <a:schemeClr val="accent6">
                              <a:lumMod val="50000"/>
                            </a:schemeClr>
                          </a:solidFill>
                          <a:latin typeface=""/>
                          <a:ea typeface="Cambria" panose="02040503050406030204" pitchFamily="18" charset="0"/>
                        </a:rPr>
                        <a:t>Oil Asset Operations – Power, Equipment, Technology</a:t>
                      </a: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[Recovery timeframe e.g. restore within 2 hours]</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chemeClr val="accent6">
                              <a:lumMod val="50000"/>
                            </a:schemeClr>
                          </a:solidFill>
                          <a:latin typeface=""/>
                          <a:ea typeface="Cambria" panose="020405030504060302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9164995"/>
                  </a:ext>
                </a:extLst>
              </a:tr>
              <a:tr h="645459">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2</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 </a:t>
                      </a:r>
                      <a:r>
                        <a:rPr lang="en-US" sz="1600" dirty="0">
                          <a:solidFill>
                            <a:schemeClr val="accent6">
                              <a:lumMod val="50000"/>
                            </a:schemeClr>
                          </a:solidFill>
                          <a:latin typeface=""/>
                          <a:ea typeface="Cambria" panose="02040503050406030204" pitchFamily="18" charset="0"/>
                        </a:rPr>
                        <a:t>Transportation Channels, Well Heads &amp; Control Rooms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chemeClr val="accent6">
                              <a:lumMod val="50000"/>
                            </a:schemeClr>
                          </a:solidFill>
                          <a:latin typeface=""/>
                          <a:ea typeface="Cambria" panose="020405030504060302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0156451"/>
                  </a:ext>
                </a:extLst>
              </a:tr>
              <a:tr h="813903">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3</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 Corporate Head Office</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GB" sz="1600">
                          <a:solidFill>
                            <a:schemeClr val="accent6">
                              <a:lumMod val="50000"/>
                            </a:schemeClr>
                          </a:solidFill>
                          <a:latin typeface=""/>
                          <a:ea typeface="Cambria" panose="02040503050406030204" pitchFamily="18" charset="0"/>
                        </a:rPr>
                        <a:t> </a:t>
                      </a:r>
                      <a:endParaRPr lang="en-US" sz="160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chemeClr val="accent6">
                              <a:lumMod val="50000"/>
                            </a:schemeClr>
                          </a:solidFill>
                          <a:latin typeface=""/>
                          <a:ea typeface="Cambria" panose="020405030504060302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639235"/>
                  </a:ext>
                </a:extLst>
              </a:tr>
              <a:tr h="813903">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4 </a:t>
                      </a:r>
                      <a:endParaRPr lang="en-US" sz="1600" dirty="0">
                        <a:solidFill>
                          <a:schemeClr val="accent6">
                            <a:lumMod val="50000"/>
                          </a:schemeClr>
                        </a:solidFill>
                        <a:latin typeface=""/>
                        <a:ea typeface="Cambria" panose="02040503050406030204" pitchFamily="18" charset="0"/>
                      </a:endParaRPr>
                    </a:p>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 Critical IT Infrastructure</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16 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428334"/>
                  </a:ext>
                </a:extLst>
              </a:tr>
              <a:tr h="813903">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5 </a:t>
                      </a:r>
                      <a:endParaRPr lang="en-US" sz="1600" dirty="0">
                        <a:solidFill>
                          <a:schemeClr val="accent6">
                            <a:lumMod val="50000"/>
                          </a:schemeClr>
                        </a:solidFill>
                        <a:latin typeface=""/>
                        <a:ea typeface="Cambria" panose="02040503050406030204" pitchFamily="18" charset="0"/>
                      </a:endParaRPr>
                    </a:p>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err="1">
                          <a:solidFill>
                            <a:schemeClr val="accent6">
                              <a:lumMod val="50000"/>
                            </a:schemeClr>
                          </a:solidFill>
                          <a:latin typeface=""/>
                          <a:ea typeface="Cambria" panose="02040503050406030204" pitchFamily="18" charset="0"/>
                        </a:rPr>
                        <a:t>Aiteo</a:t>
                      </a:r>
                      <a:r>
                        <a:rPr lang="en-GB" sz="1600" dirty="0">
                          <a:solidFill>
                            <a:schemeClr val="accent6">
                              <a:lumMod val="50000"/>
                            </a:schemeClr>
                          </a:solidFill>
                          <a:latin typeface=""/>
                          <a:ea typeface="Cambria" panose="02040503050406030204" pitchFamily="18" charset="0"/>
                        </a:rPr>
                        <a:t> Ghana Offices</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8027327"/>
                  </a:ext>
                </a:extLst>
              </a:tr>
              <a:tr h="813903">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GB" sz="1600">
                          <a:solidFill>
                            <a:schemeClr val="accent6">
                              <a:lumMod val="50000"/>
                            </a:schemeClr>
                          </a:solidFill>
                          <a:latin typeface=""/>
                          <a:ea typeface="Cambria" panose="02040503050406030204" pitchFamily="18" charset="0"/>
                        </a:rPr>
                        <a:t> </a:t>
                      </a:r>
                      <a:endParaRPr lang="en-US" sz="160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1600" dirty="0">
                          <a:solidFill>
                            <a:schemeClr val="accent6">
                              <a:lumMod val="50000"/>
                            </a:schemeClr>
                          </a:solidFill>
                          <a:latin typeface=""/>
                          <a:ea typeface="Cambria" panose="02040503050406030204" pitchFamily="18" charset="0"/>
                        </a:rPr>
                        <a:t> </a:t>
                      </a: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5302117"/>
                  </a:ext>
                </a:extLst>
              </a:tr>
              <a:tr h="813903">
                <a:tc>
                  <a:txBody>
                    <a:bodyPr/>
                    <a:lstStyle/>
                    <a:p>
                      <a:pPr marL="0" marR="0" algn="ctr">
                        <a:spcBef>
                          <a:spcPts val="0"/>
                        </a:spcBef>
                        <a:spcAft>
                          <a:spcPts val="0"/>
                        </a:spcAft>
                      </a:pP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60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600" dirty="0">
                        <a:solidFill>
                          <a:schemeClr val="accent6">
                            <a:lumMod val="50000"/>
                          </a:schemeClr>
                        </a:solidFill>
                        <a:latin typeface=""/>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643567"/>
                  </a:ext>
                </a:extLst>
              </a:tr>
            </a:tbl>
          </a:graphicData>
        </a:graphic>
      </p:graphicFrame>
      <p:sp>
        <p:nvSpPr>
          <p:cNvPr id="8" name="TextBox 7">
            <a:extLst>
              <a:ext uri="{FF2B5EF4-FFF2-40B4-BE49-F238E27FC236}">
                <a16:creationId xmlns:a16="http://schemas.microsoft.com/office/drawing/2014/main" id="{4CC6898E-720E-FAF8-8DBB-EF661C3241E9}"/>
              </a:ext>
            </a:extLst>
          </p:cNvPr>
          <p:cNvSpPr txBox="1"/>
          <p:nvPr/>
        </p:nvSpPr>
        <p:spPr>
          <a:xfrm>
            <a:off x="1117598" y="2042661"/>
            <a:ext cx="15532101" cy="646331"/>
          </a:xfrm>
          <a:prstGeom prst="rect">
            <a:avLst/>
          </a:prstGeom>
          <a:noFill/>
        </p:spPr>
        <p:txBody>
          <a:bodyPr wrap="square">
            <a:spAutoFit/>
          </a:bodyPr>
          <a:lstStyle/>
          <a:p>
            <a:pPr algn="just"/>
            <a:r>
              <a:rPr lang="en-US" b="1" i="1" dirty="0">
                <a:latin typeface=""/>
                <a:ea typeface="Cambria" panose="02040503050406030204" pitchFamily="18" charset="0"/>
              </a:rPr>
              <a:t>The table below contains the services / products that are crucial for the continuation of AITEO business. This list can be used as a checklist to ensure the timely completion of crucial tasks.</a:t>
            </a:r>
          </a:p>
        </p:txBody>
      </p:sp>
    </p:spTree>
    <p:extLst>
      <p:ext uri="{BB962C8B-B14F-4D97-AF65-F5344CB8AC3E}">
        <p14:creationId xmlns:p14="http://schemas.microsoft.com/office/powerpoint/2010/main" val="3694161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9" y="444104"/>
            <a:ext cx="10541000"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Critical Business Functions</a:t>
            </a:r>
          </a:p>
        </p:txBody>
      </p:sp>
      <p:graphicFrame>
        <p:nvGraphicFramePr>
          <p:cNvPr id="4" name="Table 4">
            <a:extLst>
              <a:ext uri="{FF2B5EF4-FFF2-40B4-BE49-F238E27FC236}">
                <a16:creationId xmlns:a16="http://schemas.microsoft.com/office/drawing/2014/main" id="{3B31133D-E000-0072-8D02-838D68AAB010}"/>
              </a:ext>
            </a:extLst>
          </p:cNvPr>
          <p:cNvGraphicFramePr>
            <a:graphicFrameLocks noGrp="1"/>
          </p:cNvGraphicFramePr>
          <p:nvPr>
            <p:extLst>
              <p:ext uri="{D42A27DB-BD31-4B8C-83A1-F6EECF244321}">
                <p14:modId xmlns:p14="http://schemas.microsoft.com/office/powerpoint/2010/main" val="1465787609"/>
              </p:ext>
            </p:extLst>
          </p:nvPr>
        </p:nvGraphicFramePr>
        <p:xfrm>
          <a:off x="1261730" y="1413343"/>
          <a:ext cx="11635121" cy="7766702"/>
        </p:xfrm>
        <a:graphic>
          <a:graphicData uri="http://schemas.openxmlformats.org/drawingml/2006/table">
            <a:tbl>
              <a:tblPr firstRow="1" bandRow="1">
                <a:tableStyleId>{5C22544A-7EE6-4342-B048-85BDC9FD1C3A}</a:tableStyleId>
              </a:tblPr>
              <a:tblGrid>
                <a:gridCol w="2324922">
                  <a:extLst>
                    <a:ext uri="{9D8B030D-6E8A-4147-A177-3AD203B41FA5}">
                      <a16:colId xmlns:a16="http://schemas.microsoft.com/office/drawing/2014/main" val="3138260527"/>
                    </a:ext>
                  </a:extLst>
                </a:gridCol>
                <a:gridCol w="2324924">
                  <a:extLst>
                    <a:ext uri="{9D8B030D-6E8A-4147-A177-3AD203B41FA5}">
                      <a16:colId xmlns:a16="http://schemas.microsoft.com/office/drawing/2014/main" val="2706585645"/>
                    </a:ext>
                  </a:extLst>
                </a:gridCol>
                <a:gridCol w="2335427">
                  <a:extLst>
                    <a:ext uri="{9D8B030D-6E8A-4147-A177-3AD203B41FA5}">
                      <a16:colId xmlns:a16="http://schemas.microsoft.com/office/drawing/2014/main" val="824928764"/>
                    </a:ext>
                  </a:extLst>
                </a:gridCol>
                <a:gridCol w="773011">
                  <a:extLst>
                    <a:ext uri="{9D8B030D-6E8A-4147-A177-3AD203B41FA5}">
                      <a16:colId xmlns:a16="http://schemas.microsoft.com/office/drawing/2014/main" val="1654389526"/>
                    </a:ext>
                  </a:extLst>
                </a:gridCol>
                <a:gridCol w="1343768">
                  <a:extLst>
                    <a:ext uri="{9D8B030D-6E8A-4147-A177-3AD203B41FA5}">
                      <a16:colId xmlns:a16="http://schemas.microsoft.com/office/drawing/2014/main" val="2812126571"/>
                    </a:ext>
                  </a:extLst>
                </a:gridCol>
                <a:gridCol w="2533069">
                  <a:extLst>
                    <a:ext uri="{9D8B030D-6E8A-4147-A177-3AD203B41FA5}">
                      <a16:colId xmlns:a16="http://schemas.microsoft.com/office/drawing/2014/main" val="3135246010"/>
                    </a:ext>
                  </a:extLst>
                </a:gridCol>
              </a:tblGrid>
              <a:tr h="410322">
                <a:tc gridSpan="6">
                  <a:txBody>
                    <a:bodyPr/>
                    <a:lstStyle/>
                    <a:p>
                      <a:pPr algn="ctr"/>
                      <a:r>
                        <a:rPr lang="en-US" sz="2000" dirty="0">
                          <a:latin typeface=""/>
                          <a:ea typeface="Cambria" panose="02040503050406030204" pitchFamily="18" charset="0"/>
                        </a:rPr>
                        <a:t>AITEO CRITICAL BUSINESS FUNCTIONS</a:t>
                      </a:r>
                    </a:p>
                  </a:txBody>
                  <a:tcPr anchor="ctr">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505357"/>
                  </a:ext>
                </a:extLst>
              </a:tr>
              <a:tr h="460331">
                <a:tc gridSpan="4">
                  <a:txBody>
                    <a:bodyPr/>
                    <a:lstStyle/>
                    <a:p>
                      <a:r>
                        <a:rPr lang="en-US" sz="1400" dirty="0">
                          <a:latin typeface=""/>
                          <a:ea typeface="Cambria" panose="02040503050406030204" pitchFamily="18" charset="0"/>
                        </a:rPr>
                        <a:t>Critical Business Function 1:  Oil Production Operations – Power, Equipment, Technology</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r>
                        <a:rPr lang="en-US" sz="1200" dirty="0">
                          <a:latin typeface=""/>
                          <a:ea typeface="Cambria" panose="02040503050406030204" pitchFamily="18" charset="0"/>
                        </a:rPr>
                        <a:t>Priority:  1</a:t>
                      </a:r>
                    </a:p>
                  </a:txBody>
                  <a:tcPr anchor="ctr">
                    <a:solidFill>
                      <a:schemeClr val="bg2">
                        <a:lumMod val="90000"/>
                      </a:schemeClr>
                    </a:solidFill>
                  </a:tcPr>
                </a:tc>
                <a:tc gridSpan="2">
                  <a:txBody>
                    <a:bodyPr/>
                    <a:lstStyle/>
                    <a:p>
                      <a:r>
                        <a:rPr lang="en-US" sz="1200">
                          <a:latin typeface=""/>
                          <a:ea typeface="Cambria" panose="02040503050406030204" pitchFamily="18" charset="0"/>
                        </a:rPr>
                        <a:t>Priority:  1</a:t>
                      </a:r>
                      <a:endParaRPr lang="en-US"/>
                    </a:p>
                  </a:txBody>
                  <a:tcPr anchor="ctr">
                    <a:solidFill>
                      <a:schemeClr val="bg2">
                        <a:lumMod val="90000"/>
                      </a:schemeClr>
                    </a:solidFill>
                  </a:tcPr>
                </a:tc>
                <a:tc hMerge="1">
                  <a:txBody>
                    <a:bodyPr/>
                    <a:lstStyle/>
                    <a:p>
                      <a:endParaRPr lang="en-US"/>
                    </a:p>
                  </a:txBody>
                  <a:tcPr/>
                </a:tc>
                <a:extLst>
                  <a:ext uri="{0D108BD9-81ED-4DB2-BD59-A6C34878D82A}">
                    <a16:rowId xmlns:a16="http://schemas.microsoft.com/office/drawing/2014/main" val="3565605729"/>
                  </a:ext>
                </a:extLst>
              </a:tr>
              <a:tr h="329504">
                <a:tc gridSpan="4">
                  <a:txBody>
                    <a:bodyPr/>
                    <a:lstStyle/>
                    <a:p>
                      <a:r>
                        <a:rPr lang="en-US" sz="1400" dirty="0">
                          <a:solidFill>
                            <a:schemeClr val="bg1"/>
                          </a:solidFill>
                          <a:latin typeface=""/>
                          <a:ea typeface="Cambria" panose="02040503050406030204" pitchFamily="18" charset="0"/>
                        </a:rPr>
                        <a:t>Business Process To Complete: 2hours</a:t>
                      </a:r>
                    </a:p>
                  </a:txBody>
                  <a:tcPr anchor="ctr">
                    <a:solidFill>
                      <a:schemeClr val="bg2">
                        <a:lumMod val="50000"/>
                      </a:schemeClr>
                    </a:solidFill>
                  </a:tcPr>
                </a:tc>
                <a:tc hMerge="1">
                  <a:txBody>
                    <a:bodyPr/>
                    <a:lstStyle/>
                    <a:p>
                      <a:endParaRPr lang="en-US"/>
                    </a:p>
                  </a:txBody>
                  <a:tcPr/>
                </a:tc>
                <a:tc hMerge="1">
                  <a:txBody>
                    <a:bodyPr/>
                    <a:lstStyle/>
                    <a:p>
                      <a:endParaRPr lang="en-US" dirty="0"/>
                    </a:p>
                  </a:txBody>
                  <a:tcPr anchor="ctr">
                    <a:solidFill>
                      <a:schemeClr val="bg2">
                        <a:lumMod val="50000"/>
                      </a:schemeClr>
                    </a:solidFill>
                  </a:tcPr>
                </a:tc>
                <a:tc hMerge="1">
                  <a:txBody>
                    <a:bodyPr/>
                    <a:lstStyle/>
                    <a:p>
                      <a:r>
                        <a:rPr lang="en-US" sz="1400" dirty="0">
                          <a:solidFill>
                            <a:schemeClr val="bg1"/>
                          </a:solidFill>
                          <a:latin typeface=""/>
                          <a:ea typeface="Cambria" panose="02040503050406030204" pitchFamily="18" charset="0"/>
                        </a:rPr>
                        <a:t>Likelihood:</a:t>
                      </a:r>
                    </a:p>
                  </a:txBody>
                  <a:tcPr anchor="ctr">
                    <a:solidFill>
                      <a:schemeClr val="bg2">
                        <a:lumMod val="50000"/>
                      </a:schemeClr>
                    </a:solidFill>
                  </a:tcPr>
                </a:tc>
                <a:tc gridSpan="2">
                  <a:txBody>
                    <a:bodyPr/>
                    <a:lstStyle/>
                    <a:p>
                      <a:r>
                        <a:rPr lang="en-US" sz="1400" dirty="0">
                          <a:solidFill>
                            <a:schemeClr val="bg1"/>
                          </a:solidFill>
                          <a:latin typeface=""/>
                          <a:ea typeface="Cambria" panose="02040503050406030204" pitchFamily="18" charset="0"/>
                        </a:rPr>
                        <a:t>Likelihood:</a:t>
                      </a:r>
                      <a:endParaRPr lang="en-US" dirty="0"/>
                    </a:p>
                  </a:txBody>
                  <a:tcPr anchor="ctr">
                    <a:solidFill>
                      <a:schemeClr val="bg2">
                        <a:lumMod val="50000"/>
                      </a:schemeClr>
                    </a:solidFill>
                  </a:tcPr>
                </a:tc>
                <a:tc hMerge="1">
                  <a:txBody>
                    <a:bodyPr/>
                    <a:lstStyle/>
                    <a:p>
                      <a:endParaRPr lang="en-US"/>
                    </a:p>
                  </a:txBody>
                  <a:tcPr/>
                </a:tc>
                <a:extLst>
                  <a:ext uri="{0D108BD9-81ED-4DB2-BD59-A6C34878D82A}">
                    <a16:rowId xmlns:a16="http://schemas.microsoft.com/office/drawing/2014/main" val="2069488252"/>
                  </a:ext>
                </a:extLst>
              </a:tr>
              <a:tr h="410322">
                <a:tc gridSpan="6">
                  <a:txBody>
                    <a:bodyPr/>
                    <a:lstStyle/>
                    <a:p>
                      <a:pPr algn="ctr"/>
                      <a:r>
                        <a:rPr lang="en-US" sz="1400" dirty="0">
                          <a:latin typeface=""/>
                          <a:ea typeface="Cambria" panose="02040503050406030204" pitchFamily="18" charset="0"/>
                        </a:rPr>
                        <a:t>Supporting Elements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7928648"/>
                  </a:ext>
                </a:extLst>
              </a:tr>
              <a:tr h="460331">
                <a:tc rowSpan="2">
                  <a:txBody>
                    <a:bodyPr/>
                    <a:lstStyle/>
                    <a:p>
                      <a:r>
                        <a:rPr lang="en-US" sz="1400" dirty="0">
                          <a:solidFill>
                            <a:schemeClr val="bg1"/>
                          </a:solidFill>
                          <a:latin typeface=""/>
                          <a:ea typeface="Cambria" panose="02040503050406030204" pitchFamily="18" charset="0"/>
                        </a:rPr>
                        <a:t>Supporting Activities</a:t>
                      </a:r>
                    </a:p>
                    <a:p>
                      <a:r>
                        <a:rPr lang="en-US" sz="1400" dirty="0">
                          <a:solidFill>
                            <a:schemeClr val="bg1"/>
                          </a:solidFill>
                          <a:latin typeface=""/>
                          <a:ea typeface="Cambria" panose="02040503050406030204" pitchFamily="18" charset="0"/>
                        </a:rPr>
                        <a:t>(describe)</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LEAD PoC</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Vendors and</a:t>
                      </a:r>
                    </a:p>
                    <a:p>
                      <a:r>
                        <a:rPr lang="en-US" sz="1400" dirty="0">
                          <a:solidFill>
                            <a:schemeClr val="bg1"/>
                          </a:solidFill>
                          <a:latin typeface=""/>
                          <a:ea typeface="Cambria" panose="02040503050406030204" pitchFamily="18" charset="0"/>
                        </a:rPr>
                        <a:t>External</a:t>
                      </a:r>
                    </a:p>
                    <a:p>
                      <a:r>
                        <a:rPr lang="en-US" sz="1400" dirty="0">
                          <a:solidFill>
                            <a:schemeClr val="bg1"/>
                          </a:solidFill>
                          <a:latin typeface=""/>
                          <a:ea typeface="Cambria" panose="02040503050406030204" pitchFamily="18" charset="0"/>
                        </a:rPr>
                        <a:t>Contacts</a:t>
                      </a:r>
                    </a:p>
                  </a:txBody>
                  <a:tcPr anchor="ctr">
                    <a:solidFill>
                      <a:schemeClr val="bg2">
                        <a:lumMod val="50000"/>
                      </a:schemeClr>
                    </a:solidFill>
                  </a:tcPr>
                </a:tc>
                <a:tc rowSpan="2" gridSpan="2">
                  <a:txBody>
                    <a:bodyPr/>
                    <a:lstStyle/>
                    <a:p>
                      <a:r>
                        <a:rPr lang="en-US" sz="1400" dirty="0">
                          <a:solidFill>
                            <a:schemeClr val="bg1"/>
                          </a:solidFill>
                          <a:latin typeface=""/>
                          <a:ea typeface="Cambria" panose="02040503050406030204" pitchFamily="18" charset="0"/>
                        </a:rPr>
                        <a:t>Vital Records</a:t>
                      </a:r>
                    </a:p>
                  </a:txBody>
                  <a:tcPr anchor="ctr">
                    <a:solidFill>
                      <a:schemeClr val="bg2">
                        <a:lumMod val="50000"/>
                      </a:schemeClr>
                    </a:solidFill>
                  </a:tcPr>
                </a:tc>
                <a:tc rowSpan="2" hMerge="1">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Max Allowed</a:t>
                      </a:r>
                    </a:p>
                    <a:p>
                      <a:r>
                        <a:rPr lang="en-US" sz="1400" dirty="0">
                          <a:solidFill>
                            <a:schemeClr val="bg1"/>
                          </a:solidFill>
                          <a:latin typeface=""/>
                          <a:ea typeface="Cambria" panose="02040503050406030204" pitchFamily="18" charset="0"/>
                        </a:rPr>
                        <a:t>Down Time</a:t>
                      </a:r>
                    </a:p>
                  </a:txBody>
                  <a:tcPr anchor="ctr">
                    <a:solidFill>
                      <a:schemeClr val="bg2">
                        <a:lumMod val="50000"/>
                      </a:schemeClr>
                    </a:solidFill>
                  </a:tcPr>
                </a:tc>
                <a:extLst>
                  <a:ext uri="{0D108BD9-81ED-4DB2-BD59-A6C34878D82A}">
                    <a16:rowId xmlns:a16="http://schemas.microsoft.com/office/drawing/2014/main" val="3990510675"/>
                  </a:ext>
                </a:extLst>
              </a:tr>
              <a:tr h="505657">
                <a:tc vMerge="1">
                  <a:txBody>
                    <a:bodyPr/>
                    <a:lstStyle/>
                    <a:p>
                      <a:endParaRPr lang="en-US"/>
                    </a:p>
                  </a:txBody>
                  <a:tcPr/>
                </a:tc>
                <a:tc>
                  <a:txBody>
                    <a:bodyPr/>
                    <a:lstStyle/>
                    <a:p>
                      <a:r>
                        <a:rPr lang="en-US" sz="1400" dirty="0">
                          <a:latin typeface=""/>
                          <a:ea typeface="Cambria" panose="02040503050406030204" pitchFamily="18" charset="0"/>
                        </a:rPr>
                        <a:t>Alternate</a:t>
                      </a:r>
                    </a:p>
                  </a:txBody>
                  <a:tcPr anchor="ctr">
                    <a:solidFill>
                      <a:schemeClr val="bg2">
                        <a:lumMod val="90000"/>
                      </a:schemeClr>
                    </a:solidFill>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r>
                        <a:rPr lang="en-US" sz="1400" dirty="0">
                          <a:latin typeface=""/>
                          <a:ea typeface="Cambria" panose="02040503050406030204" pitchFamily="18" charset="0"/>
                        </a:rPr>
                        <a:t>Criticality</a:t>
                      </a:r>
                    </a:p>
                  </a:txBody>
                  <a:tcPr anchor="ctr">
                    <a:solidFill>
                      <a:schemeClr val="bg2">
                        <a:lumMod val="90000"/>
                      </a:schemeClr>
                    </a:solidFill>
                  </a:tcPr>
                </a:tc>
                <a:extLst>
                  <a:ext uri="{0D108BD9-81ED-4DB2-BD59-A6C34878D82A}">
                    <a16:rowId xmlns:a16="http://schemas.microsoft.com/office/drawing/2014/main" val="1202175695"/>
                  </a:ext>
                </a:extLst>
              </a:tr>
              <a:tr h="270783">
                <a:tc gridSpan="6">
                  <a:txBody>
                    <a:bodyPr/>
                    <a:lstStyle/>
                    <a:p>
                      <a:endParaRPr lang="en-US" sz="1400" dirty="0">
                        <a:latin typeface=""/>
                        <a:ea typeface="Cambria" panose="02040503050406030204" pitchFamily="18" charset="0"/>
                      </a:endParaRPr>
                    </a:p>
                  </a:txBody>
                  <a:tcPr anchor="ctr">
                    <a:solidFill>
                      <a:srgbClr val="C00000"/>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a:p>
                  </a:txBody>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558020215"/>
                  </a:ext>
                </a:extLst>
              </a:tr>
              <a:tr h="270783">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grid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hMerge="1">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3558187834"/>
                  </a:ext>
                </a:extLst>
              </a:tr>
              <a:tr h="270783">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08672251"/>
                  </a:ext>
                </a:extLst>
              </a:tr>
              <a:tr h="270783">
                <a:tc rowSpan="2">
                  <a:txBody>
                    <a:bodyPr/>
                    <a:lstStyle/>
                    <a:p>
                      <a:r>
                        <a:rPr lang="en-US" sz="1400" dirty="0">
                          <a:solidFill>
                            <a:schemeClr val="bg1"/>
                          </a:solidFill>
                          <a:latin typeface=""/>
                          <a:ea typeface="Cambria" panose="02040503050406030204" pitchFamily="18" charset="0"/>
                        </a:rPr>
                        <a:t>Activity</a:t>
                      </a: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grid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hMerge="1">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943724610"/>
                  </a:ext>
                </a:extLst>
              </a:tr>
              <a:tr h="270783">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31027125"/>
                  </a:ext>
                </a:extLst>
              </a:tr>
              <a:tr h="270783">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grid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hMerge="1">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4277206134"/>
                  </a:ext>
                </a:extLst>
              </a:tr>
              <a:tr h="0">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626200207"/>
                  </a:ext>
                </a:extLst>
              </a:tr>
              <a:tr h="460331">
                <a:tc gridSpan="6">
                  <a:txBody>
                    <a:bodyPr/>
                    <a:lstStyle/>
                    <a:p>
                      <a:r>
                        <a:rPr lang="en-US" sz="1400" b="1" dirty="0">
                          <a:solidFill>
                            <a:schemeClr val="bg1"/>
                          </a:solidFill>
                          <a:latin typeface=""/>
                          <a:ea typeface="Cambria" panose="02040503050406030204" pitchFamily="18" charset="0"/>
                        </a:rPr>
                        <a:t>Implications if not Conducted</a:t>
                      </a:r>
                      <a:r>
                        <a:rPr lang="en-US" sz="1400" dirty="0">
                          <a:solidFill>
                            <a:schemeClr val="bg1"/>
                          </a:solidFill>
                          <a:latin typeface=""/>
                          <a:ea typeface="Cambria" panose="02040503050406030204" pitchFamily="18" charset="0"/>
                        </a:rPr>
                        <a:t>: Interruption and/or loss of this function would interrupt….</a:t>
                      </a:r>
                    </a:p>
                    <a:p>
                      <a:r>
                        <a:rPr lang="en-US" sz="1400" dirty="0">
                          <a:solidFill>
                            <a:schemeClr val="bg1"/>
                          </a:solidFill>
                          <a:latin typeface=""/>
                          <a:ea typeface="Cambria" panose="02040503050406030204" pitchFamily="18" charset="0"/>
                        </a:rPr>
                        <a:t>Furthermore, it would result in a delay of the capability to…..</a:t>
                      </a:r>
                    </a:p>
                  </a:txBody>
                  <a:tcPr anchor="ctr">
                    <a:solidFill>
                      <a:schemeClr val="bg2">
                        <a:lumMod val="5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895341034"/>
                  </a:ext>
                </a:extLst>
              </a:tr>
              <a:tr h="460331">
                <a:tc gridSpan="6">
                  <a:txBody>
                    <a:bodyPr/>
                    <a:lstStyle/>
                    <a:p>
                      <a:r>
                        <a:rPr lang="en-US" sz="1400" b="1" dirty="0">
                          <a:latin typeface=""/>
                          <a:ea typeface="Cambria" panose="02040503050406030204" pitchFamily="18" charset="0"/>
                        </a:rPr>
                        <a:t>Calendar Dependent</a:t>
                      </a:r>
                      <a:r>
                        <a:rPr lang="en-US" sz="1400" dirty="0">
                          <a:latin typeface=""/>
                          <a:ea typeface="Cambria" panose="02040503050406030204" pitchFamily="18" charset="0"/>
                        </a:rPr>
                        <a:t>: (e.g., this function is always occurring, this function only occurs in summer months, this function is active during inclement winter weather, etc.)</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56584"/>
                  </a:ext>
                </a:extLst>
              </a:tr>
              <a:tr h="410322">
                <a:tc gridSpan="6">
                  <a:txBody>
                    <a:bodyPr/>
                    <a:lstStyle/>
                    <a:p>
                      <a:r>
                        <a:rPr lang="en-US" sz="1400" dirty="0">
                          <a:solidFill>
                            <a:schemeClr val="bg1"/>
                          </a:solidFill>
                          <a:latin typeface=""/>
                          <a:ea typeface="Cambria" panose="02040503050406030204" pitchFamily="18" charset="0"/>
                        </a:rPr>
                        <a:t>Required Resources: Staff, equipment, supplies, Information Technology, and other resources.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4009369"/>
                  </a:ext>
                </a:extLst>
              </a:tr>
              <a:tr h="649880">
                <a:tc gridSpan="6">
                  <a:txBody>
                    <a:bodyPr/>
                    <a:lstStyle/>
                    <a:p>
                      <a:r>
                        <a:rPr lang="en-US" sz="1400" dirty="0">
                          <a:latin typeface=""/>
                          <a:ea typeface="Cambria" panose="02040503050406030204" pitchFamily="18" charset="0"/>
                        </a:rPr>
                        <a:t>Facilities: Standard office space that can accommodate up to X people at any time. Traditional</a:t>
                      </a:r>
                    </a:p>
                    <a:p>
                      <a:r>
                        <a:rPr lang="en-US" sz="1400" dirty="0">
                          <a:latin typeface=""/>
                          <a:ea typeface="Cambria" panose="02040503050406030204" pitchFamily="18" charset="0"/>
                        </a:rPr>
                        <a:t>office equipment and space for phones, computers, scanners, printers, etc., with network access to Internet, radio, and other telecommunications services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693324"/>
                  </a:ext>
                </a:extLst>
              </a:tr>
              <a:tr h="410322">
                <a:tc gridSpan="6">
                  <a:txBody>
                    <a:bodyPr/>
                    <a:lstStyle/>
                    <a:p>
                      <a:r>
                        <a:rPr lang="en-US" sz="1400" dirty="0">
                          <a:solidFill>
                            <a:schemeClr val="bg1"/>
                          </a:solidFill>
                          <a:latin typeface=""/>
                          <a:ea typeface="Cambria" panose="02040503050406030204" pitchFamily="18" charset="0"/>
                        </a:rPr>
                        <a:t>Supporting Partners: List private sector or public sector supporting partners.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5672703"/>
                  </a:ext>
                </a:extLst>
              </a:tr>
              <a:tr h="410322">
                <a:tc gridSpan="6">
                  <a:txBody>
                    <a:bodyPr/>
                    <a:lstStyle/>
                    <a:p>
                      <a:r>
                        <a:rPr lang="en-US" sz="1400" dirty="0">
                          <a:latin typeface=""/>
                          <a:ea typeface="Cambria" panose="02040503050406030204" pitchFamily="18" charset="0"/>
                        </a:rPr>
                        <a:t>Vital Records: List relevant vital records and their location, if appropriate.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660946"/>
                  </a:ext>
                </a:extLst>
              </a:tr>
            </a:tbl>
          </a:graphicData>
        </a:graphic>
      </p:graphicFrame>
      <p:graphicFrame>
        <p:nvGraphicFramePr>
          <p:cNvPr id="5" name="Table 4">
            <a:extLst>
              <a:ext uri="{FF2B5EF4-FFF2-40B4-BE49-F238E27FC236}">
                <a16:creationId xmlns:a16="http://schemas.microsoft.com/office/drawing/2014/main" id="{BEEAA69E-CF25-D645-D56C-67895F2252D1}"/>
              </a:ext>
            </a:extLst>
          </p:cNvPr>
          <p:cNvGraphicFramePr>
            <a:graphicFrameLocks noGrp="1"/>
          </p:cNvGraphicFramePr>
          <p:nvPr>
            <p:extLst>
              <p:ext uri="{D42A27DB-BD31-4B8C-83A1-F6EECF244321}">
                <p14:modId xmlns:p14="http://schemas.microsoft.com/office/powerpoint/2010/main" val="2329543600"/>
              </p:ext>
            </p:extLst>
          </p:nvPr>
        </p:nvGraphicFramePr>
        <p:xfrm>
          <a:off x="13051036" y="1387113"/>
          <a:ext cx="4165733" cy="7824527"/>
        </p:xfrm>
        <a:graphic>
          <a:graphicData uri="http://schemas.openxmlformats.org/drawingml/2006/table">
            <a:tbl>
              <a:tblPr firstRow="1" firstCol="1" lastRow="1" lastCol="1" bandRow="1" bandCol="1"/>
              <a:tblGrid>
                <a:gridCol w="2093070">
                  <a:extLst>
                    <a:ext uri="{9D8B030D-6E8A-4147-A177-3AD203B41FA5}">
                      <a16:colId xmlns:a16="http://schemas.microsoft.com/office/drawing/2014/main" val="1779337064"/>
                    </a:ext>
                  </a:extLst>
                </a:gridCol>
                <a:gridCol w="2072663">
                  <a:extLst>
                    <a:ext uri="{9D8B030D-6E8A-4147-A177-3AD203B41FA5}">
                      <a16:colId xmlns:a16="http://schemas.microsoft.com/office/drawing/2014/main" val="618180119"/>
                    </a:ext>
                  </a:extLst>
                </a:gridCol>
              </a:tblGrid>
              <a:tr h="492156">
                <a:tc gridSpan="2">
                  <a:txBody>
                    <a:bodyPr/>
                    <a:lstStyle/>
                    <a:p>
                      <a:pPr marL="0" marR="0">
                        <a:spcBef>
                          <a:spcPts val="0"/>
                        </a:spcBef>
                        <a:spcAft>
                          <a:spcPts val="0"/>
                        </a:spcAft>
                      </a:pPr>
                      <a:r>
                        <a:rPr lang="en-GB" sz="1800" b="1" dirty="0">
                          <a:solidFill>
                            <a:schemeClr val="bg1"/>
                          </a:solidFill>
                          <a:effectLst/>
                          <a:latin typeface=""/>
                          <a:ea typeface="Cambria" panose="02040503050406030204" pitchFamily="18" charset="0"/>
                          <a:cs typeface="Times New Roman" panose="02020603050405020304" pitchFamily="18" charset="0"/>
                        </a:rPr>
                        <a:t> Resources required for recovery:</a:t>
                      </a:r>
                      <a:endParaRPr lang="en-US" sz="18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1112046">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Staff </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(numbers, skills, knowledge, alternative sources)</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1295901">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Data / systems </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(backup and recovery processes, staff and equipment required)</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1036721">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Premises</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dirty="0">
                          <a:effectLst/>
                          <a:latin typeface=""/>
                          <a:ea typeface="Times New Roman" panose="02020603050405020304" pitchFamily="18" charset="0"/>
                          <a:cs typeface="Times New Roman" panose="02020603050405020304" pitchFamily="18" charset="0"/>
                        </a:rPr>
                        <a:t>(potential relocation or work-from-home options)</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1295901">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Communications</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(methods of contacting staff, suppliers, customers, etc)</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295901">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Equipment</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(key equipment recovery or replacement processes; alternative sources; mutual aid)</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1295901">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Supplies</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dirty="0">
                          <a:effectLst/>
                          <a:latin typeface=""/>
                          <a:ea typeface="Times New Roman" panose="02020603050405020304" pitchFamily="18" charset="0"/>
                          <a:cs typeface="Times New Roman" panose="02020603050405020304" pitchFamily="18" charset="0"/>
                        </a:rPr>
                        <a:t>(processes to replace stock and key supplies required; provision in emergency pack)</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bl>
          </a:graphicData>
        </a:graphic>
      </p:graphicFrame>
    </p:spTree>
    <p:extLst>
      <p:ext uri="{BB962C8B-B14F-4D97-AF65-F5344CB8AC3E}">
        <p14:creationId xmlns:p14="http://schemas.microsoft.com/office/powerpoint/2010/main" val="2898237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9" y="444104"/>
            <a:ext cx="10541000"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Critical Business Functions</a:t>
            </a:r>
          </a:p>
        </p:txBody>
      </p:sp>
      <p:graphicFrame>
        <p:nvGraphicFramePr>
          <p:cNvPr id="2" name="Table 4">
            <a:extLst>
              <a:ext uri="{FF2B5EF4-FFF2-40B4-BE49-F238E27FC236}">
                <a16:creationId xmlns:a16="http://schemas.microsoft.com/office/drawing/2014/main" id="{C467FA97-F95C-0C39-77E3-FCCA33AA823D}"/>
              </a:ext>
            </a:extLst>
          </p:cNvPr>
          <p:cNvGraphicFramePr>
            <a:graphicFrameLocks noGrp="1"/>
          </p:cNvGraphicFramePr>
          <p:nvPr>
            <p:extLst>
              <p:ext uri="{D42A27DB-BD31-4B8C-83A1-F6EECF244321}">
                <p14:modId xmlns:p14="http://schemas.microsoft.com/office/powerpoint/2010/main" val="3356725350"/>
              </p:ext>
            </p:extLst>
          </p:nvPr>
        </p:nvGraphicFramePr>
        <p:xfrm>
          <a:off x="1045608" y="1275802"/>
          <a:ext cx="11660741" cy="7919454"/>
        </p:xfrm>
        <a:graphic>
          <a:graphicData uri="http://schemas.openxmlformats.org/drawingml/2006/table">
            <a:tbl>
              <a:tblPr firstRow="1" bandRow="1">
                <a:tableStyleId>{5C22544A-7EE6-4342-B048-85BDC9FD1C3A}</a:tableStyleId>
              </a:tblPr>
              <a:tblGrid>
                <a:gridCol w="2330041">
                  <a:extLst>
                    <a:ext uri="{9D8B030D-6E8A-4147-A177-3AD203B41FA5}">
                      <a16:colId xmlns:a16="http://schemas.microsoft.com/office/drawing/2014/main" val="3138260527"/>
                    </a:ext>
                  </a:extLst>
                </a:gridCol>
                <a:gridCol w="2330043">
                  <a:extLst>
                    <a:ext uri="{9D8B030D-6E8A-4147-A177-3AD203B41FA5}">
                      <a16:colId xmlns:a16="http://schemas.microsoft.com/office/drawing/2014/main" val="2706585645"/>
                    </a:ext>
                  </a:extLst>
                </a:gridCol>
                <a:gridCol w="2340570">
                  <a:extLst>
                    <a:ext uri="{9D8B030D-6E8A-4147-A177-3AD203B41FA5}">
                      <a16:colId xmlns:a16="http://schemas.microsoft.com/office/drawing/2014/main" val="824928764"/>
                    </a:ext>
                  </a:extLst>
                </a:gridCol>
                <a:gridCol w="2121440">
                  <a:extLst>
                    <a:ext uri="{9D8B030D-6E8A-4147-A177-3AD203B41FA5}">
                      <a16:colId xmlns:a16="http://schemas.microsoft.com/office/drawing/2014/main" val="1654389526"/>
                    </a:ext>
                  </a:extLst>
                </a:gridCol>
                <a:gridCol w="2538647">
                  <a:extLst>
                    <a:ext uri="{9D8B030D-6E8A-4147-A177-3AD203B41FA5}">
                      <a16:colId xmlns:a16="http://schemas.microsoft.com/office/drawing/2014/main" val="3135246010"/>
                    </a:ext>
                  </a:extLst>
                </a:gridCol>
              </a:tblGrid>
              <a:tr h="451262">
                <a:tc gridSpan="5">
                  <a:txBody>
                    <a:bodyPr/>
                    <a:lstStyle/>
                    <a:p>
                      <a:pPr algn="ctr"/>
                      <a:r>
                        <a:rPr lang="en-US" sz="2000" dirty="0">
                          <a:latin typeface=""/>
                          <a:ea typeface="Cambria" panose="02040503050406030204" pitchFamily="18" charset="0"/>
                        </a:rPr>
                        <a:t>AITEO CRITICAL BUSINESS FUNCTIONS</a:t>
                      </a:r>
                    </a:p>
                  </a:txBody>
                  <a:tcPr anchor="ctr">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505357"/>
                  </a:ext>
                </a:extLst>
              </a:tr>
              <a:tr h="325054">
                <a:tc gridSpan="3">
                  <a:txBody>
                    <a:bodyPr/>
                    <a:lstStyle/>
                    <a:p>
                      <a:r>
                        <a:rPr lang="en-US" sz="1400" dirty="0">
                          <a:latin typeface=""/>
                          <a:ea typeface="Cambria" panose="02040503050406030204" pitchFamily="18" charset="0"/>
                        </a:rPr>
                        <a:t>Critical Business Function 2:  Transportation Channels, Well Heads &amp; Control Rooms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gridSpan="2">
                  <a:txBody>
                    <a:bodyPr/>
                    <a:lstStyle/>
                    <a:p>
                      <a:r>
                        <a:rPr lang="en-US" sz="1200" dirty="0">
                          <a:latin typeface=""/>
                          <a:ea typeface="Cambria" panose="02040503050406030204" pitchFamily="18" charset="0"/>
                        </a:rPr>
                        <a:t>Priority: </a:t>
                      </a:r>
                    </a:p>
                  </a:txBody>
                  <a:tcPr anchor="ctr">
                    <a:solidFill>
                      <a:schemeClr val="bg2">
                        <a:lumMod val="90000"/>
                      </a:schemeClr>
                    </a:solidFill>
                  </a:tcPr>
                </a:tc>
                <a:tc hMerge="1">
                  <a:txBody>
                    <a:bodyPr/>
                    <a:lstStyle/>
                    <a:p>
                      <a:endParaRPr lang="en-US"/>
                    </a:p>
                  </a:txBody>
                  <a:tcPr/>
                </a:tc>
                <a:extLst>
                  <a:ext uri="{0D108BD9-81ED-4DB2-BD59-A6C34878D82A}">
                    <a16:rowId xmlns:a16="http://schemas.microsoft.com/office/drawing/2014/main" val="3565605729"/>
                  </a:ext>
                </a:extLst>
              </a:tr>
              <a:tr h="362382">
                <a:tc gridSpan="3">
                  <a:txBody>
                    <a:bodyPr/>
                    <a:lstStyle/>
                    <a:p>
                      <a:r>
                        <a:rPr lang="en-US" sz="1400" dirty="0">
                          <a:solidFill>
                            <a:schemeClr val="bg1"/>
                          </a:solidFill>
                          <a:latin typeface=""/>
                          <a:ea typeface="Cambria" panose="02040503050406030204" pitchFamily="18" charset="0"/>
                        </a:rPr>
                        <a:t>Business Process To Complete: </a:t>
                      </a:r>
                    </a:p>
                  </a:txBody>
                  <a:tcPr anchor="ctr">
                    <a:solidFill>
                      <a:schemeClr val="bg2">
                        <a:lumMod val="50000"/>
                      </a:schemeClr>
                    </a:solidFill>
                  </a:tcPr>
                </a:tc>
                <a:tc hMerge="1">
                  <a:txBody>
                    <a:bodyPr/>
                    <a:lstStyle/>
                    <a:p>
                      <a:endParaRPr lang="en-US"/>
                    </a:p>
                  </a:txBody>
                  <a:tcPr/>
                </a:tc>
                <a:tc hMerge="1">
                  <a:txBody>
                    <a:bodyPr/>
                    <a:lstStyle/>
                    <a:p>
                      <a:endParaRPr lang="en-US" dirty="0"/>
                    </a:p>
                  </a:txBody>
                  <a:tcPr anchor="ctr">
                    <a:solidFill>
                      <a:schemeClr val="bg2">
                        <a:lumMod val="50000"/>
                      </a:schemeClr>
                    </a:solidFill>
                  </a:tcPr>
                </a:tc>
                <a:tc gridSpan="2">
                  <a:txBody>
                    <a:bodyPr/>
                    <a:lstStyle/>
                    <a:p>
                      <a:r>
                        <a:rPr lang="en-US" sz="1400" dirty="0">
                          <a:solidFill>
                            <a:schemeClr val="bg1"/>
                          </a:solidFill>
                          <a:latin typeface=""/>
                          <a:ea typeface="Cambria" panose="02040503050406030204" pitchFamily="18" charset="0"/>
                        </a:rPr>
                        <a:t>Likelihood:</a:t>
                      </a:r>
                    </a:p>
                  </a:txBody>
                  <a:tcPr anchor="ctr">
                    <a:solidFill>
                      <a:schemeClr val="bg2">
                        <a:lumMod val="50000"/>
                      </a:schemeClr>
                    </a:solidFill>
                  </a:tcPr>
                </a:tc>
                <a:tc hMerge="1">
                  <a:txBody>
                    <a:bodyPr/>
                    <a:lstStyle/>
                    <a:p>
                      <a:endParaRPr lang="en-US"/>
                    </a:p>
                  </a:txBody>
                  <a:tcPr/>
                </a:tc>
                <a:extLst>
                  <a:ext uri="{0D108BD9-81ED-4DB2-BD59-A6C34878D82A}">
                    <a16:rowId xmlns:a16="http://schemas.microsoft.com/office/drawing/2014/main" val="2069488252"/>
                  </a:ext>
                </a:extLst>
              </a:tr>
              <a:tr h="451262">
                <a:tc gridSpan="5">
                  <a:txBody>
                    <a:bodyPr/>
                    <a:lstStyle/>
                    <a:p>
                      <a:pPr algn="ctr"/>
                      <a:r>
                        <a:rPr lang="en-US" sz="1400" dirty="0">
                          <a:latin typeface=""/>
                          <a:ea typeface="Cambria" panose="02040503050406030204" pitchFamily="18" charset="0"/>
                        </a:rPr>
                        <a:t>Supporting Elements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7928648"/>
                  </a:ext>
                </a:extLst>
              </a:tr>
              <a:tr h="463617">
                <a:tc rowSpan="2">
                  <a:txBody>
                    <a:bodyPr/>
                    <a:lstStyle/>
                    <a:p>
                      <a:r>
                        <a:rPr lang="en-US" sz="1400" dirty="0">
                          <a:solidFill>
                            <a:schemeClr val="bg1"/>
                          </a:solidFill>
                          <a:latin typeface=""/>
                          <a:ea typeface="Cambria" panose="02040503050406030204" pitchFamily="18" charset="0"/>
                        </a:rPr>
                        <a:t>Supporting Activities</a:t>
                      </a:r>
                    </a:p>
                    <a:p>
                      <a:r>
                        <a:rPr lang="en-US" sz="1400" dirty="0">
                          <a:solidFill>
                            <a:schemeClr val="bg1"/>
                          </a:solidFill>
                          <a:latin typeface=""/>
                          <a:ea typeface="Cambria" panose="02040503050406030204" pitchFamily="18" charset="0"/>
                        </a:rPr>
                        <a:t>(describe)</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LEAD PoC</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Vendors and</a:t>
                      </a:r>
                    </a:p>
                    <a:p>
                      <a:r>
                        <a:rPr lang="en-US" sz="1400" dirty="0">
                          <a:solidFill>
                            <a:schemeClr val="bg1"/>
                          </a:solidFill>
                          <a:latin typeface=""/>
                          <a:ea typeface="Cambria" panose="02040503050406030204" pitchFamily="18" charset="0"/>
                        </a:rPr>
                        <a:t>External</a:t>
                      </a:r>
                    </a:p>
                    <a:p>
                      <a:r>
                        <a:rPr lang="en-US" sz="1400" dirty="0">
                          <a:solidFill>
                            <a:schemeClr val="bg1"/>
                          </a:solidFill>
                          <a:latin typeface=""/>
                          <a:ea typeface="Cambria" panose="02040503050406030204" pitchFamily="18" charset="0"/>
                        </a:rPr>
                        <a:t>Contacts</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Vital Records</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Max Allowed</a:t>
                      </a:r>
                    </a:p>
                    <a:p>
                      <a:r>
                        <a:rPr lang="en-US" sz="1400" dirty="0">
                          <a:solidFill>
                            <a:schemeClr val="bg1"/>
                          </a:solidFill>
                          <a:latin typeface=""/>
                          <a:ea typeface="Cambria" panose="02040503050406030204" pitchFamily="18" charset="0"/>
                        </a:rPr>
                        <a:t>Down Time</a:t>
                      </a:r>
                    </a:p>
                  </a:txBody>
                  <a:tcPr anchor="ctr">
                    <a:solidFill>
                      <a:schemeClr val="bg2">
                        <a:lumMod val="50000"/>
                      </a:schemeClr>
                    </a:solidFill>
                  </a:tcPr>
                </a:tc>
                <a:extLst>
                  <a:ext uri="{0D108BD9-81ED-4DB2-BD59-A6C34878D82A}">
                    <a16:rowId xmlns:a16="http://schemas.microsoft.com/office/drawing/2014/main" val="3990510675"/>
                  </a:ext>
                </a:extLst>
              </a:tr>
              <a:tr h="556108">
                <a:tc vMerge="1">
                  <a:txBody>
                    <a:bodyPr/>
                    <a:lstStyle/>
                    <a:p>
                      <a:endParaRPr lang="en-US"/>
                    </a:p>
                  </a:txBody>
                  <a:tcPr/>
                </a:tc>
                <a:tc>
                  <a:txBody>
                    <a:bodyPr/>
                    <a:lstStyle/>
                    <a:p>
                      <a:r>
                        <a:rPr lang="en-US" sz="1400" dirty="0">
                          <a:latin typeface=""/>
                          <a:ea typeface="Cambria" panose="02040503050406030204" pitchFamily="18" charset="0"/>
                        </a:rPr>
                        <a:t>Alternate</a:t>
                      </a: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r>
                        <a:rPr lang="en-US" sz="1400" dirty="0">
                          <a:latin typeface=""/>
                          <a:ea typeface="Cambria" panose="02040503050406030204" pitchFamily="18" charset="0"/>
                        </a:rPr>
                        <a:t>Criticality</a:t>
                      </a:r>
                    </a:p>
                  </a:txBody>
                  <a:tcPr anchor="ctr">
                    <a:solidFill>
                      <a:schemeClr val="bg2">
                        <a:lumMod val="90000"/>
                      </a:schemeClr>
                    </a:solidFill>
                  </a:tcPr>
                </a:tc>
                <a:extLst>
                  <a:ext uri="{0D108BD9-81ED-4DB2-BD59-A6C34878D82A}">
                    <a16:rowId xmlns:a16="http://schemas.microsoft.com/office/drawing/2014/main" val="1202175695"/>
                  </a:ext>
                </a:extLst>
              </a:tr>
              <a:tr h="281481">
                <a:tc gridSpan="5">
                  <a:txBody>
                    <a:bodyPr/>
                    <a:lstStyle/>
                    <a:p>
                      <a:endParaRPr lang="en-US" sz="1400" dirty="0">
                        <a:latin typeface=""/>
                        <a:ea typeface="Cambria" panose="02040503050406030204" pitchFamily="18" charset="0"/>
                      </a:endParaRPr>
                    </a:p>
                  </a:txBody>
                  <a:tcPr anchor="ctr">
                    <a:solidFill>
                      <a:srgbClr val="C00000"/>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558020215"/>
                  </a:ext>
                </a:extLst>
              </a:tr>
              <a:tr h="281481">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3558187834"/>
                  </a:ext>
                </a:extLst>
              </a:tr>
              <a:tr h="281481">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08672251"/>
                  </a:ext>
                </a:extLst>
              </a:tr>
              <a:tr h="281481">
                <a:tc rowSpan="2">
                  <a:txBody>
                    <a:bodyPr/>
                    <a:lstStyle/>
                    <a:p>
                      <a:r>
                        <a:rPr lang="en-US" sz="1400" dirty="0">
                          <a:solidFill>
                            <a:schemeClr val="bg1"/>
                          </a:solidFill>
                          <a:latin typeface=""/>
                          <a:ea typeface="Cambria" panose="02040503050406030204" pitchFamily="18" charset="0"/>
                        </a:rPr>
                        <a:t>Activity</a:t>
                      </a: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943724610"/>
                  </a:ext>
                </a:extLst>
              </a:tr>
              <a:tr h="281481">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31027125"/>
                  </a:ext>
                </a:extLst>
              </a:tr>
              <a:tr h="281481">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4277206134"/>
                  </a:ext>
                </a:extLst>
              </a:tr>
              <a:tr h="281481">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626200207"/>
                  </a:ext>
                </a:extLst>
              </a:tr>
              <a:tr h="463617">
                <a:tc gridSpan="5">
                  <a:txBody>
                    <a:bodyPr/>
                    <a:lstStyle/>
                    <a:p>
                      <a:r>
                        <a:rPr lang="en-US" sz="1400" b="1" dirty="0">
                          <a:solidFill>
                            <a:schemeClr val="bg1"/>
                          </a:solidFill>
                          <a:latin typeface=""/>
                          <a:ea typeface="Cambria" panose="02040503050406030204" pitchFamily="18" charset="0"/>
                        </a:rPr>
                        <a:t>Implications if not Conducted</a:t>
                      </a:r>
                      <a:r>
                        <a:rPr lang="en-US" sz="1400" dirty="0">
                          <a:solidFill>
                            <a:schemeClr val="bg1"/>
                          </a:solidFill>
                          <a:latin typeface=""/>
                          <a:ea typeface="Cambria" panose="02040503050406030204" pitchFamily="18" charset="0"/>
                        </a:rPr>
                        <a:t>: Interruption and/or loss of this function would interrupt….</a:t>
                      </a:r>
                    </a:p>
                    <a:p>
                      <a:r>
                        <a:rPr lang="en-US" sz="1400" dirty="0">
                          <a:solidFill>
                            <a:schemeClr val="bg1"/>
                          </a:solidFill>
                          <a:latin typeface=""/>
                          <a:ea typeface="Cambria" panose="02040503050406030204" pitchFamily="18" charset="0"/>
                        </a:rPr>
                        <a:t>Furthermore, it would result in a delay of the capability to…..</a:t>
                      </a:r>
                    </a:p>
                  </a:txBody>
                  <a:tcPr anchor="ctr">
                    <a:solidFill>
                      <a:schemeClr val="bg2">
                        <a:lumMod val="5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95341034"/>
                  </a:ext>
                </a:extLst>
              </a:tr>
              <a:tr h="455962">
                <a:tc gridSpan="5">
                  <a:txBody>
                    <a:bodyPr/>
                    <a:lstStyle/>
                    <a:p>
                      <a:r>
                        <a:rPr lang="en-US" sz="1400" b="1" dirty="0">
                          <a:latin typeface=""/>
                          <a:ea typeface="Cambria" panose="02040503050406030204" pitchFamily="18" charset="0"/>
                        </a:rPr>
                        <a:t>Calendar Dependent</a:t>
                      </a:r>
                      <a:r>
                        <a:rPr lang="en-US" sz="1400" dirty="0">
                          <a:latin typeface=""/>
                          <a:ea typeface="Cambria" panose="02040503050406030204" pitchFamily="18" charset="0"/>
                        </a:rPr>
                        <a:t>: (e.g., this function is always occurring, this function only occurs in summer months, this function is active during inclement winter weather, etc.)</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56584"/>
                  </a:ext>
                </a:extLst>
              </a:tr>
              <a:tr h="451262">
                <a:tc gridSpan="5">
                  <a:txBody>
                    <a:bodyPr/>
                    <a:lstStyle/>
                    <a:p>
                      <a:r>
                        <a:rPr lang="en-US" sz="1400" dirty="0">
                          <a:solidFill>
                            <a:schemeClr val="bg1"/>
                          </a:solidFill>
                          <a:latin typeface=""/>
                          <a:ea typeface="Cambria" panose="02040503050406030204" pitchFamily="18" charset="0"/>
                        </a:rPr>
                        <a:t>Required Resources: Staff, equipment, supplies, Information Technology, and other resources.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4009369"/>
                  </a:ext>
                </a:extLst>
              </a:tr>
              <a:tr h="463617">
                <a:tc gridSpan="5">
                  <a:txBody>
                    <a:bodyPr/>
                    <a:lstStyle/>
                    <a:p>
                      <a:r>
                        <a:rPr lang="en-US" sz="1400" dirty="0">
                          <a:latin typeface=""/>
                          <a:ea typeface="Cambria" panose="02040503050406030204" pitchFamily="18" charset="0"/>
                        </a:rPr>
                        <a:t>Facilities: Standard office space that can accommodate up to X people at any time. Traditional</a:t>
                      </a:r>
                    </a:p>
                    <a:p>
                      <a:r>
                        <a:rPr lang="en-US" sz="1400" dirty="0">
                          <a:latin typeface=""/>
                          <a:ea typeface="Cambria" panose="02040503050406030204" pitchFamily="18" charset="0"/>
                        </a:rPr>
                        <a:t>office equipment and space for phones, computers, scanners, printers, etc., with network access to Internet, radio, and other telecommunications services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693324"/>
                  </a:ext>
                </a:extLst>
              </a:tr>
              <a:tr h="451262">
                <a:tc gridSpan="5">
                  <a:txBody>
                    <a:bodyPr/>
                    <a:lstStyle/>
                    <a:p>
                      <a:r>
                        <a:rPr lang="en-US" sz="1400" dirty="0">
                          <a:solidFill>
                            <a:schemeClr val="bg1"/>
                          </a:solidFill>
                          <a:latin typeface=""/>
                          <a:ea typeface="Cambria" panose="02040503050406030204" pitchFamily="18" charset="0"/>
                        </a:rPr>
                        <a:t>Supporting Partners: List private sector or public sector supporting partners.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5672703"/>
                  </a:ext>
                </a:extLst>
              </a:tr>
              <a:tr h="451262">
                <a:tc gridSpan="5">
                  <a:txBody>
                    <a:bodyPr/>
                    <a:lstStyle/>
                    <a:p>
                      <a:r>
                        <a:rPr lang="en-US" sz="1400" dirty="0">
                          <a:latin typeface=""/>
                          <a:ea typeface="Cambria" panose="02040503050406030204" pitchFamily="18" charset="0"/>
                        </a:rPr>
                        <a:t>Vital Records: List relevant vital records and their location, if appropriate.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660946"/>
                  </a:ext>
                </a:extLst>
              </a:tr>
            </a:tbl>
          </a:graphicData>
        </a:graphic>
      </p:graphicFrame>
      <p:graphicFrame>
        <p:nvGraphicFramePr>
          <p:cNvPr id="6" name="Table 5">
            <a:extLst>
              <a:ext uri="{FF2B5EF4-FFF2-40B4-BE49-F238E27FC236}">
                <a16:creationId xmlns:a16="http://schemas.microsoft.com/office/drawing/2014/main" id="{4E705AB1-0A92-72EA-11D9-AAEDF597109B}"/>
              </a:ext>
            </a:extLst>
          </p:cNvPr>
          <p:cNvGraphicFramePr>
            <a:graphicFrameLocks noGrp="1"/>
          </p:cNvGraphicFramePr>
          <p:nvPr>
            <p:extLst>
              <p:ext uri="{D42A27DB-BD31-4B8C-83A1-F6EECF244321}">
                <p14:modId xmlns:p14="http://schemas.microsoft.com/office/powerpoint/2010/main" val="1415783562"/>
              </p:ext>
            </p:extLst>
          </p:nvPr>
        </p:nvGraphicFramePr>
        <p:xfrm>
          <a:off x="12853632" y="1275254"/>
          <a:ext cx="4183662" cy="7919449"/>
        </p:xfrm>
        <a:graphic>
          <a:graphicData uri="http://schemas.openxmlformats.org/drawingml/2006/table">
            <a:tbl>
              <a:tblPr firstRow="1" firstCol="1" lastRow="1" lastCol="1" bandRow="1" bandCol="1"/>
              <a:tblGrid>
                <a:gridCol w="2093070">
                  <a:extLst>
                    <a:ext uri="{9D8B030D-6E8A-4147-A177-3AD203B41FA5}">
                      <a16:colId xmlns:a16="http://schemas.microsoft.com/office/drawing/2014/main" val="1779337064"/>
                    </a:ext>
                  </a:extLst>
                </a:gridCol>
                <a:gridCol w="2090592">
                  <a:extLst>
                    <a:ext uri="{9D8B030D-6E8A-4147-A177-3AD203B41FA5}">
                      <a16:colId xmlns:a16="http://schemas.microsoft.com/office/drawing/2014/main" val="618180119"/>
                    </a:ext>
                  </a:extLst>
                </a:gridCol>
              </a:tblGrid>
              <a:tr h="442239">
                <a:tc gridSpan="2">
                  <a:txBody>
                    <a:bodyPr/>
                    <a:lstStyle/>
                    <a:p>
                      <a:pPr marL="0" marR="0">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Resources required for recovery:</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1139371">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Staff </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(numbers, skills, knowledge, alternative sources)</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1299617">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Data / systems </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(backup and recovery processes, staff and equipment required)</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1139371">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Premises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(potential relocation or work-from-home options)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1299617">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Communications</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(methods of contacting staff, suppliers, customers, etc)</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299617">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Equipment</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(key equipment recovery or replacement processes; alternative sources; mutual aid)</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1299617">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Supplies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(processes to replace stock and key supplies required; provision in emergency pack)</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bl>
          </a:graphicData>
        </a:graphic>
      </p:graphicFrame>
    </p:spTree>
    <p:extLst>
      <p:ext uri="{BB962C8B-B14F-4D97-AF65-F5344CB8AC3E}">
        <p14:creationId xmlns:p14="http://schemas.microsoft.com/office/powerpoint/2010/main" val="4106128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9" y="444104"/>
            <a:ext cx="10541000"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Critical Business Functions</a:t>
            </a:r>
          </a:p>
        </p:txBody>
      </p:sp>
      <p:graphicFrame>
        <p:nvGraphicFramePr>
          <p:cNvPr id="4" name="Table 4">
            <a:extLst>
              <a:ext uri="{FF2B5EF4-FFF2-40B4-BE49-F238E27FC236}">
                <a16:creationId xmlns:a16="http://schemas.microsoft.com/office/drawing/2014/main" id="{D22BDEEE-ACB7-412C-B94D-075CBD660980}"/>
              </a:ext>
            </a:extLst>
          </p:cNvPr>
          <p:cNvGraphicFramePr>
            <a:graphicFrameLocks noGrp="1"/>
          </p:cNvGraphicFramePr>
          <p:nvPr>
            <p:extLst>
              <p:ext uri="{D42A27DB-BD31-4B8C-83A1-F6EECF244321}">
                <p14:modId xmlns:p14="http://schemas.microsoft.com/office/powerpoint/2010/main" val="2267871442"/>
              </p:ext>
            </p:extLst>
          </p:nvPr>
        </p:nvGraphicFramePr>
        <p:xfrm>
          <a:off x="1036498" y="1252819"/>
          <a:ext cx="11955603" cy="7928027"/>
        </p:xfrm>
        <a:graphic>
          <a:graphicData uri="http://schemas.openxmlformats.org/drawingml/2006/table">
            <a:tbl>
              <a:tblPr firstRow="1" bandRow="1">
                <a:tableStyleId>{5C22544A-7EE6-4342-B048-85BDC9FD1C3A}</a:tableStyleId>
              </a:tblPr>
              <a:tblGrid>
                <a:gridCol w="2388960">
                  <a:extLst>
                    <a:ext uri="{9D8B030D-6E8A-4147-A177-3AD203B41FA5}">
                      <a16:colId xmlns:a16="http://schemas.microsoft.com/office/drawing/2014/main" val="3138260527"/>
                    </a:ext>
                  </a:extLst>
                </a:gridCol>
                <a:gridCol w="2388963">
                  <a:extLst>
                    <a:ext uri="{9D8B030D-6E8A-4147-A177-3AD203B41FA5}">
                      <a16:colId xmlns:a16="http://schemas.microsoft.com/office/drawing/2014/main" val="2706585645"/>
                    </a:ext>
                  </a:extLst>
                </a:gridCol>
                <a:gridCol w="2399755">
                  <a:extLst>
                    <a:ext uri="{9D8B030D-6E8A-4147-A177-3AD203B41FA5}">
                      <a16:colId xmlns:a16="http://schemas.microsoft.com/office/drawing/2014/main" val="824928764"/>
                    </a:ext>
                  </a:extLst>
                </a:gridCol>
                <a:gridCol w="2175084">
                  <a:extLst>
                    <a:ext uri="{9D8B030D-6E8A-4147-A177-3AD203B41FA5}">
                      <a16:colId xmlns:a16="http://schemas.microsoft.com/office/drawing/2014/main" val="1654389526"/>
                    </a:ext>
                  </a:extLst>
                </a:gridCol>
                <a:gridCol w="2602841">
                  <a:extLst>
                    <a:ext uri="{9D8B030D-6E8A-4147-A177-3AD203B41FA5}">
                      <a16:colId xmlns:a16="http://schemas.microsoft.com/office/drawing/2014/main" val="3135246010"/>
                    </a:ext>
                  </a:extLst>
                </a:gridCol>
              </a:tblGrid>
              <a:tr h="452367">
                <a:tc gridSpan="5">
                  <a:txBody>
                    <a:bodyPr/>
                    <a:lstStyle/>
                    <a:p>
                      <a:pPr algn="ctr"/>
                      <a:r>
                        <a:rPr lang="en-US" sz="2000" dirty="0">
                          <a:latin typeface=""/>
                          <a:ea typeface="Cambria" panose="02040503050406030204" pitchFamily="18" charset="0"/>
                        </a:rPr>
                        <a:t>AITEO CRITICIAL BUSINESS FUNCTIONS</a:t>
                      </a:r>
                    </a:p>
                  </a:txBody>
                  <a:tcPr anchor="ctr">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505357"/>
                  </a:ext>
                </a:extLst>
              </a:tr>
              <a:tr h="325851">
                <a:tc gridSpan="3">
                  <a:txBody>
                    <a:bodyPr/>
                    <a:lstStyle/>
                    <a:p>
                      <a:r>
                        <a:rPr lang="en-US" sz="1400" dirty="0">
                          <a:latin typeface=""/>
                          <a:ea typeface="Cambria" panose="02040503050406030204" pitchFamily="18" charset="0"/>
                        </a:rPr>
                        <a:t>Critical Business Function 3:  Corporate Head Office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gridSpan="2">
                  <a:txBody>
                    <a:bodyPr/>
                    <a:lstStyle/>
                    <a:p>
                      <a:r>
                        <a:rPr lang="en-US" sz="1200" dirty="0">
                          <a:latin typeface=""/>
                          <a:ea typeface="Cambria" panose="02040503050406030204" pitchFamily="18" charset="0"/>
                        </a:rPr>
                        <a:t>Priority: </a:t>
                      </a:r>
                    </a:p>
                  </a:txBody>
                  <a:tcPr anchor="ctr">
                    <a:solidFill>
                      <a:schemeClr val="bg2">
                        <a:lumMod val="90000"/>
                      </a:schemeClr>
                    </a:solidFill>
                  </a:tcPr>
                </a:tc>
                <a:tc hMerge="1">
                  <a:txBody>
                    <a:bodyPr/>
                    <a:lstStyle/>
                    <a:p>
                      <a:endParaRPr lang="en-US"/>
                    </a:p>
                  </a:txBody>
                  <a:tcPr/>
                </a:tc>
                <a:extLst>
                  <a:ext uri="{0D108BD9-81ED-4DB2-BD59-A6C34878D82A}">
                    <a16:rowId xmlns:a16="http://schemas.microsoft.com/office/drawing/2014/main" val="3565605729"/>
                  </a:ext>
                </a:extLst>
              </a:tr>
              <a:tr h="363270">
                <a:tc gridSpan="3">
                  <a:txBody>
                    <a:bodyPr/>
                    <a:lstStyle/>
                    <a:p>
                      <a:r>
                        <a:rPr lang="en-US" sz="1400" dirty="0">
                          <a:solidFill>
                            <a:schemeClr val="bg1"/>
                          </a:solidFill>
                          <a:latin typeface=""/>
                          <a:ea typeface="Cambria" panose="02040503050406030204" pitchFamily="18" charset="0"/>
                        </a:rPr>
                        <a:t>Business Process To Complete: </a:t>
                      </a:r>
                    </a:p>
                  </a:txBody>
                  <a:tcPr anchor="ctr">
                    <a:solidFill>
                      <a:schemeClr val="bg2">
                        <a:lumMod val="50000"/>
                      </a:schemeClr>
                    </a:solidFill>
                  </a:tcPr>
                </a:tc>
                <a:tc hMerge="1">
                  <a:txBody>
                    <a:bodyPr/>
                    <a:lstStyle/>
                    <a:p>
                      <a:endParaRPr lang="en-US"/>
                    </a:p>
                  </a:txBody>
                  <a:tcPr/>
                </a:tc>
                <a:tc hMerge="1">
                  <a:txBody>
                    <a:bodyPr/>
                    <a:lstStyle/>
                    <a:p>
                      <a:endParaRPr lang="en-US" dirty="0"/>
                    </a:p>
                  </a:txBody>
                  <a:tcPr anchor="ctr">
                    <a:solidFill>
                      <a:schemeClr val="bg2">
                        <a:lumMod val="50000"/>
                      </a:schemeClr>
                    </a:solidFill>
                  </a:tcPr>
                </a:tc>
                <a:tc gridSpan="2">
                  <a:txBody>
                    <a:bodyPr/>
                    <a:lstStyle/>
                    <a:p>
                      <a:r>
                        <a:rPr lang="en-US" sz="1400" dirty="0">
                          <a:solidFill>
                            <a:schemeClr val="bg1"/>
                          </a:solidFill>
                          <a:latin typeface=""/>
                          <a:ea typeface="Cambria" panose="02040503050406030204" pitchFamily="18" charset="0"/>
                        </a:rPr>
                        <a:t>Likelihood:</a:t>
                      </a:r>
                    </a:p>
                  </a:txBody>
                  <a:tcPr anchor="ctr">
                    <a:solidFill>
                      <a:schemeClr val="bg2">
                        <a:lumMod val="50000"/>
                      </a:schemeClr>
                    </a:solidFill>
                  </a:tcPr>
                </a:tc>
                <a:tc hMerge="1">
                  <a:txBody>
                    <a:bodyPr/>
                    <a:lstStyle/>
                    <a:p>
                      <a:endParaRPr lang="en-US"/>
                    </a:p>
                  </a:txBody>
                  <a:tcPr/>
                </a:tc>
                <a:extLst>
                  <a:ext uri="{0D108BD9-81ED-4DB2-BD59-A6C34878D82A}">
                    <a16:rowId xmlns:a16="http://schemas.microsoft.com/office/drawing/2014/main" val="2069488252"/>
                  </a:ext>
                </a:extLst>
              </a:tr>
              <a:tr h="452367">
                <a:tc gridSpan="5">
                  <a:txBody>
                    <a:bodyPr/>
                    <a:lstStyle/>
                    <a:p>
                      <a:pPr algn="ctr"/>
                      <a:r>
                        <a:rPr lang="en-US" sz="1400" dirty="0">
                          <a:latin typeface=""/>
                          <a:ea typeface="Cambria" panose="02040503050406030204" pitchFamily="18" charset="0"/>
                        </a:rPr>
                        <a:t>Supporting Elements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7928648"/>
                  </a:ext>
                </a:extLst>
              </a:tr>
              <a:tr h="464753">
                <a:tc rowSpan="2">
                  <a:txBody>
                    <a:bodyPr/>
                    <a:lstStyle/>
                    <a:p>
                      <a:r>
                        <a:rPr lang="en-US" sz="1400" dirty="0">
                          <a:solidFill>
                            <a:schemeClr val="bg1"/>
                          </a:solidFill>
                          <a:latin typeface=""/>
                          <a:ea typeface="Cambria" panose="02040503050406030204" pitchFamily="18" charset="0"/>
                        </a:rPr>
                        <a:t>Supporting Activities</a:t>
                      </a:r>
                    </a:p>
                    <a:p>
                      <a:r>
                        <a:rPr lang="en-US" sz="1400" dirty="0">
                          <a:solidFill>
                            <a:schemeClr val="bg1"/>
                          </a:solidFill>
                          <a:latin typeface=""/>
                          <a:ea typeface="Cambria" panose="02040503050406030204" pitchFamily="18" charset="0"/>
                        </a:rPr>
                        <a:t>(describe)</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LEAD PoC</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Vendors and</a:t>
                      </a:r>
                    </a:p>
                    <a:p>
                      <a:r>
                        <a:rPr lang="en-US" sz="1400" dirty="0">
                          <a:solidFill>
                            <a:schemeClr val="bg1"/>
                          </a:solidFill>
                          <a:latin typeface=""/>
                          <a:ea typeface="Cambria" panose="02040503050406030204" pitchFamily="18" charset="0"/>
                        </a:rPr>
                        <a:t>External</a:t>
                      </a:r>
                    </a:p>
                    <a:p>
                      <a:r>
                        <a:rPr lang="en-US" sz="1400" dirty="0">
                          <a:solidFill>
                            <a:schemeClr val="bg1"/>
                          </a:solidFill>
                          <a:latin typeface=""/>
                          <a:ea typeface="Cambria" panose="02040503050406030204" pitchFamily="18" charset="0"/>
                        </a:rPr>
                        <a:t>Contacts</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Vital Records</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Max Allowed</a:t>
                      </a:r>
                    </a:p>
                    <a:p>
                      <a:r>
                        <a:rPr lang="en-US" sz="1400" dirty="0">
                          <a:solidFill>
                            <a:schemeClr val="bg1"/>
                          </a:solidFill>
                          <a:latin typeface=""/>
                          <a:ea typeface="Cambria" panose="02040503050406030204" pitchFamily="18" charset="0"/>
                        </a:rPr>
                        <a:t>Down Time</a:t>
                      </a:r>
                    </a:p>
                  </a:txBody>
                  <a:tcPr anchor="ctr">
                    <a:solidFill>
                      <a:schemeClr val="bg2">
                        <a:lumMod val="50000"/>
                      </a:schemeClr>
                    </a:solidFill>
                  </a:tcPr>
                </a:tc>
                <a:extLst>
                  <a:ext uri="{0D108BD9-81ED-4DB2-BD59-A6C34878D82A}">
                    <a16:rowId xmlns:a16="http://schemas.microsoft.com/office/drawing/2014/main" val="3990510675"/>
                  </a:ext>
                </a:extLst>
              </a:tr>
              <a:tr h="557471">
                <a:tc vMerge="1">
                  <a:txBody>
                    <a:bodyPr/>
                    <a:lstStyle/>
                    <a:p>
                      <a:endParaRPr lang="en-US"/>
                    </a:p>
                  </a:txBody>
                  <a:tcPr/>
                </a:tc>
                <a:tc>
                  <a:txBody>
                    <a:bodyPr/>
                    <a:lstStyle/>
                    <a:p>
                      <a:r>
                        <a:rPr lang="en-US" sz="1400" dirty="0">
                          <a:latin typeface=""/>
                          <a:ea typeface="Cambria" panose="02040503050406030204" pitchFamily="18" charset="0"/>
                        </a:rPr>
                        <a:t>Alternate</a:t>
                      </a: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r>
                        <a:rPr lang="en-US" sz="1400" dirty="0">
                          <a:latin typeface=""/>
                          <a:ea typeface="Cambria" panose="02040503050406030204" pitchFamily="18" charset="0"/>
                        </a:rPr>
                        <a:t>Criticality</a:t>
                      </a:r>
                    </a:p>
                  </a:txBody>
                  <a:tcPr anchor="ctr">
                    <a:solidFill>
                      <a:schemeClr val="bg2">
                        <a:lumMod val="90000"/>
                      </a:schemeClr>
                    </a:solidFill>
                  </a:tcPr>
                </a:tc>
                <a:extLst>
                  <a:ext uri="{0D108BD9-81ED-4DB2-BD59-A6C34878D82A}">
                    <a16:rowId xmlns:a16="http://schemas.microsoft.com/office/drawing/2014/main" val="1202175695"/>
                  </a:ext>
                </a:extLst>
              </a:tr>
              <a:tr h="282171">
                <a:tc gridSpan="5">
                  <a:txBody>
                    <a:bodyPr/>
                    <a:lstStyle/>
                    <a:p>
                      <a:endParaRPr lang="en-US" sz="1400" dirty="0">
                        <a:latin typeface=""/>
                        <a:ea typeface="Cambria" panose="02040503050406030204" pitchFamily="18" charset="0"/>
                      </a:endParaRPr>
                    </a:p>
                  </a:txBody>
                  <a:tcPr anchor="ctr">
                    <a:solidFill>
                      <a:srgbClr val="C00000"/>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558020215"/>
                  </a:ext>
                </a:extLst>
              </a:tr>
              <a:tr h="282171">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3558187834"/>
                  </a:ext>
                </a:extLst>
              </a:tr>
              <a:tr h="282171">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08672251"/>
                  </a:ext>
                </a:extLst>
              </a:tr>
              <a:tr h="282171">
                <a:tc rowSpan="2">
                  <a:txBody>
                    <a:bodyPr/>
                    <a:lstStyle/>
                    <a:p>
                      <a:r>
                        <a:rPr lang="en-US" sz="1400" dirty="0">
                          <a:solidFill>
                            <a:schemeClr val="bg1"/>
                          </a:solidFill>
                          <a:latin typeface=""/>
                          <a:ea typeface="Cambria" panose="02040503050406030204" pitchFamily="18" charset="0"/>
                        </a:rPr>
                        <a:t>Activity</a:t>
                      </a: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943724610"/>
                  </a:ext>
                </a:extLst>
              </a:tr>
              <a:tr h="282171">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31027125"/>
                  </a:ext>
                </a:extLst>
              </a:tr>
              <a:tr h="282171">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4277206134"/>
                  </a:ext>
                </a:extLst>
              </a:tr>
              <a:tr h="282171">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626200207"/>
                  </a:ext>
                </a:extLst>
              </a:tr>
              <a:tr h="464753">
                <a:tc gridSpan="5">
                  <a:txBody>
                    <a:bodyPr/>
                    <a:lstStyle/>
                    <a:p>
                      <a:r>
                        <a:rPr lang="en-US" sz="1400" b="1" dirty="0">
                          <a:solidFill>
                            <a:schemeClr val="bg1"/>
                          </a:solidFill>
                          <a:latin typeface=""/>
                          <a:ea typeface="Cambria" panose="02040503050406030204" pitchFamily="18" charset="0"/>
                        </a:rPr>
                        <a:t>Implications if not Conducted</a:t>
                      </a:r>
                      <a:r>
                        <a:rPr lang="en-US" sz="1400" dirty="0">
                          <a:solidFill>
                            <a:schemeClr val="bg1"/>
                          </a:solidFill>
                          <a:latin typeface=""/>
                          <a:ea typeface="Cambria" panose="02040503050406030204" pitchFamily="18" charset="0"/>
                        </a:rPr>
                        <a:t>: Interruption and/or loss of this function would interrupt….</a:t>
                      </a:r>
                    </a:p>
                    <a:p>
                      <a:r>
                        <a:rPr lang="en-US" sz="1400" dirty="0">
                          <a:solidFill>
                            <a:schemeClr val="bg1"/>
                          </a:solidFill>
                          <a:latin typeface=""/>
                          <a:ea typeface="Cambria" panose="02040503050406030204" pitchFamily="18" charset="0"/>
                        </a:rPr>
                        <a:t>Furthermore, it would result in a delay of the capability to…..</a:t>
                      </a:r>
                    </a:p>
                  </a:txBody>
                  <a:tcPr anchor="ctr">
                    <a:solidFill>
                      <a:schemeClr val="bg2">
                        <a:lumMod val="5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95341034"/>
                  </a:ext>
                </a:extLst>
              </a:tr>
              <a:tr h="457080">
                <a:tc gridSpan="5">
                  <a:txBody>
                    <a:bodyPr/>
                    <a:lstStyle/>
                    <a:p>
                      <a:r>
                        <a:rPr lang="en-US" sz="1400" b="1" dirty="0">
                          <a:latin typeface=""/>
                          <a:ea typeface="Cambria" panose="02040503050406030204" pitchFamily="18" charset="0"/>
                        </a:rPr>
                        <a:t>Calendar Dependent</a:t>
                      </a:r>
                      <a:r>
                        <a:rPr lang="en-US" sz="1400" dirty="0">
                          <a:latin typeface=""/>
                          <a:ea typeface="Cambria" panose="02040503050406030204" pitchFamily="18" charset="0"/>
                        </a:rPr>
                        <a:t>: (e.g., this function is always occurring, this function only occurs in summer months, this function is active during inclement winter weather, etc.)</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56584"/>
                  </a:ext>
                </a:extLst>
              </a:tr>
              <a:tr h="452367">
                <a:tc gridSpan="5">
                  <a:txBody>
                    <a:bodyPr/>
                    <a:lstStyle/>
                    <a:p>
                      <a:r>
                        <a:rPr lang="en-US" sz="1400" dirty="0">
                          <a:solidFill>
                            <a:schemeClr val="bg1"/>
                          </a:solidFill>
                          <a:latin typeface=""/>
                          <a:ea typeface="Cambria" panose="02040503050406030204" pitchFamily="18" charset="0"/>
                        </a:rPr>
                        <a:t>Required Resources: Staff, equipment, supplies, Information Technology, and other resources.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4009369"/>
                  </a:ext>
                </a:extLst>
              </a:tr>
              <a:tr h="464753">
                <a:tc gridSpan="5">
                  <a:txBody>
                    <a:bodyPr/>
                    <a:lstStyle/>
                    <a:p>
                      <a:r>
                        <a:rPr lang="en-US" sz="1400" dirty="0">
                          <a:latin typeface=""/>
                          <a:ea typeface="Cambria" panose="02040503050406030204" pitchFamily="18" charset="0"/>
                        </a:rPr>
                        <a:t>Facilities: Standard office space that can accommodate up to X people at any time. Traditional</a:t>
                      </a:r>
                    </a:p>
                    <a:p>
                      <a:r>
                        <a:rPr lang="en-US" sz="1400" dirty="0">
                          <a:latin typeface=""/>
                          <a:ea typeface="Cambria" panose="02040503050406030204" pitchFamily="18" charset="0"/>
                        </a:rPr>
                        <a:t>office equipment and space for phones, computers, scanners, printers, etc., with network access to Internet, radio, and other telecommunications services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693324"/>
                  </a:ext>
                </a:extLst>
              </a:tr>
              <a:tr h="452367">
                <a:tc gridSpan="5">
                  <a:txBody>
                    <a:bodyPr/>
                    <a:lstStyle/>
                    <a:p>
                      <a:r>
                        <a:rPr lang="en-US" sz="1400" dirty="0">
                          <a:solidFill>
                            <a:schemeClr val="bg1"/>
                          </a:solidFill>
                          <a:latin typeface=""/>
                          <a:ea typeface="Cambria" panose="02040503050406030204" pitchFamily="18" charset="0"/>
                        </a:rPr>
                        <a:t>Supporting Partners: List private sector or public sector supporting partners.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5672703"/>
                  </a:ext>
                </a:extLst>
              </a:tr>
              <a:tr h="452367">
                <a:tc gridSpan="5">
                  <a:txBody>
                    <a:bodyPr/>
                    <a:lstStyle/>
                    <a:p>
                      <a:r>
                        <a:rPr lang="en-US" sz="1400" dirty="0">
                          <a:latin typeface=""/>
                          <a:ea typeface="Cambria" panose="02040503050406030204" pitchFamily="18" charset="0"/>
                        </a:rPr>
                        <a:t>Vital Records: List relevant vital records and their location, if appropriate.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660946"/>
                  </a:ext>
                </a:extLst>
              </a:tr>
            </a:tbl>
          </a:graphicData>
        </a:graphic>
      </p:graphicFrame>
      <p:graphicFrame>
        <p:nvGraphicFramePr>
          <p:cNvPr id="5" name="Table 4">
            <a:extLst>
              <a:ext uri="{FF2B5EF4-FFF2-40B4-BE49-F238E27FC236}">
                <a16:creationId xmlns:a16="http://schemas.microsoft.com/office/drawing/2014/main" id="{4D66D9FB-6E74-7ED4-EFC3-C2E29B20D406}"/>
              </a:ext>
            </a:extLst>
          </p:cNvPr>
          <p:cNvGraphicFramePr>
            <a:graphicFrameLocks noGrp="1"/>
          </p:cNvGraphicFramePr>
          <p:nvPr>
            <p:extLst>
              <p:ext uri="{D42A27DB-BD31-4B8C-83A1-F6EECF244321}">
                <p14:modId xmlns:p14="http://schemas.microsoft.com/office/powerpoint/2010/main" val="326524750"/>
              </p:ext>
            </p:extLst>
          </p:nvPr>
        </p:nvGraphicFramePr>
        <p:xfrm>
          <a:off x="13197783" y="1309970"/>
          <a:ext cx="4201591" cy="7870872"/>
        </p:xfrm>
        <a:graphic>
          <a:graphicData uri="http://schemas.openxmlformats.org/drawingml/2006/table">
            <a:tbl>
              <a:tblPr firstRow="1" firstCol="1" lastRow="1" lastCol="1" bandRow="1" bandCol="1"/>
              <a:tblGrid>
                <a:gridCol w="2093070">
                  <a:extLst>
                    <a:ext uri="{9D8B030D-6E8A-4147-A177-3AD203B41FA5}">
                      <a16:colId xmlns:a16="http://schemas.microsoft.com/office/drawing/2014/main" val="1779337064"/>
                    </a:ext>
                  </a:extLst>
                </a:gridCol>
                <a:gridCol w="2108521">
                  <a:extLst>
                    <a:ext uri="{9D8B030D-6E8A-4147-A177-3AD203B41FA5}">
                      <a16:colId xmlns:a16="http://schemas.microsoft.com/office/drawing/2014/main" val="618180119"/>
                    </a:ext>
                  </a:extLst>
                </a:gridCol>
              </a:tblGrid>
              <a:tr h="495071">
                <a:tc gridSpan="2">
                  <a:txBody>
                    <a:bodyPr/>
                    <a:lstStyle/>
                    <a:p>
                      <a:pPr marL="0" marR="0">
                        <a:spcBef>
                          <a:spcPts val="0"/>
                        </a:spcBef>
                        <a:spcAft>
                          <a:spcPts val="0"/>
                        </a:spcAft>
                      </a:pPr>
                      <a:r>
                        <a:rPr lang="en-GB" sz="1800" b="1" dirty="0">
                          <a:solidFill>
                            <a:schemeClr val="bg1"/>
                          </a:solidFill>
                          <a:effectLst/>
                          <a:latin typeface=""/>
                          <a:ea typeface="Cambria" panose="02040503050406030204" pitchFamily="18" charset="0"/>
                          <a:cs typeface="Times New Roman" panose="02020603050405020304" pitchFamily="18" charset="0"/>
                        </a:rPr>
                        <a:t> Resources required for recovery:</a:t>
                      </a:r>
                      <a:endParaRPr lang="en-US" sz="18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1118632">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Staff </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dirty="0">
                          <a:effectLst/>
                          <a:latin typeface=""/>
                          <a:ea typeface="Times New Roman" panose="02020603050405020304" pitchFamily="18" charset="0"/>
                          <a:cs typeface="Times New Roman" panose="02020603050405020304" pitchFamily="18" charset="0"/>
                        </a:rPr>
                        <a:t>(numbers, skills, knowledge, alternative sources)</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1303577">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Data / systems </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(backup and recovery processes, staff and equipment required)</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1042861">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Premises</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(potential relocation or work-from-home options)</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1303577">
                <a:tc>
                  <a:txBody>
                    <a:bodyPr/>
                    <a:lstStyle/>
                    <a:p>
                      <a:pPr marL="0" marR="0">
                        <a:spcBef>
                          <a:spcPts val="0"/>
                        </a:spcBef>
                        <a:spcAft>
                          <a:spcPts val="0"/>
                        </a:spcAft>
                      </a:pPr>
                      <a:r>
                        <a:rPr lang="en-GB" sz="1200">
                          <a:effectLst/>
                          <a:latin typeface=""/>
                          <a:ea typeface="Times New Roman" panose="02020603050405020304" pitchFamily="18" charset="0"/>
                          <a:cs typeface="Times New Roman" panose="02020603050405020304" pitchFamily="18" charset="0"/>
                        </a:rPr>
                        <a:t>Communications</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(methods of contacting staff, suppliers, customers, etc)</a:t>
                      </a:r>
                      <a:endParaRPr lang="en-US" sz="12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a:effectLst/>
                          <a:latin typeface=""/>
                          <a:ea typeface="Times New Roman" panose="02020603050405020304" pitchFamily="18" charset="0"/>
                          <a:cs typeface="Times New Roman" panose="02020603050405020304" pitchFamily="18" charset="0"/>
                        </a:rPr>
                        <a:t> </a:t>
                      </a:r>
                      <a:endParaRPr lang="en-US" sz="12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303577">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Equipment</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dirty="0">
                          <a:effectLst/>
                          <a:latin typeface=""/>
                          <a:ea typeface="Times New Roman" panose="02020603050405020304" pitchFamily="18" charset="0"/>
                          <a:cs typeface="Times New Roman" panose="02020603050405020304" pitchFamily="18" charset="0"/>
                        </a:rPr>
                        <a:t>(key equipment recovery or replacement processes; alternative sources; mutual aid)</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1303577">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Supplies</a:t>
                      </a:r>
                      <a:endParaRPr lang="en-US" sz="12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200" i="1" dirty="0">
                          <a:effectLst/>
                          <a:latin typeface=""/>
                          <a:ea typeface="Times New Roman" panose="02020603050405020304" pitchFamily="18" charset="0"/>
                          <a:cs typeface="Times New Roman" panose="02020603050405020304" pitchFamily="18" charset="0"/>
                        </a:rPr>
                        <a:t>(processes to replace stock and key supplies required; provision in emergency pack)</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Times New Roman" panose="02020603050405020304" pitchFamily="18" charset="0"/>
                          <a:cs typeface="Times New Roman" panose="02020603050405020304" pitchFamily="18" charset="0"/>
                        </a:rPr>
                        <a:t> </a:t>
                      </a:r>
                      <a:endParaRPr lang="en-US" sz="12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bl>
          </a:graphicData>
        </a:graphic>
      </p:graphicFrame>
    </p:spTree>
    <p:extLst>
      <p:ext uri="{BB962C8B-B14F-4D97-AF65-F5344CB8AC3E}">
        <p14:creationId xmlns:p14="http://schemas.microsoft.com/office/powerpoint/2010/main" val="663470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9" y="444104"/>
            <a:ext cx="10541000"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Critical Business Functions</a:t>
            </a:r>
          </a:p>
        </p:txBody>
      </p:sp>
      <p:graphicFrame>
        <p:nvGraphicFramePr>
          <p:cNvPr id="2" name="Table 4">
            <a:extLst>
              <a:ext uri="{FF2B5EF4-FFF2-40B4-BE49-F238E27FC236}">
                <a16:creationId xmlns:a16="http://schemas.microsoft.com/office/drawing/2014/main" id="{716AC8C7-B262-6927-7F13-5782CB821EC5}"/>
              </a:ext>
            </a:extLst>
          </p:cNvPr>
          <p:cNvGraphicFramePr>
            <a:graphicFrameLocks noGrp="1"/>
          </p:cNvGraphicFramePr>
          <p:nvPr>
            <p:extLst>
              <p:ext uri="{D42A27DB-BD31-4B8C-83A1-F6EECF244321}">
                <p14:modId xmlns:p14="http://schemas.microsoft.com/office/powerpoint/2010/main" val="7630301"/>
              </p:ext>
            </p:extLst>
          </p:nvPr>
        </p:nvGraphicFramePr>
        <p:xfrm>
          <a:off x="1087717" y="1233772"/>
          <a:ext cx="12055927" cy="7950254"/>
        </p:xfrm>
        <a:graphic>
          <a:graphicData uri="http://schemas.openxmlformats.org/drawingml/2006/table">
            <a:tbl>
              <a:tblPr firstRow="1" bandRow="1">
                <a:tableStyleId>{5C22544A-7EE6-4342-B048-85BDC9FD1C3A}</a:tableStyleId>
              </a:tblPr>
              <a:tblGrid>
                <a:gridCol w="2409008">
                  <a:extLst>
                    <a:ext uri="{9D8B030D-6E8A-4147-A177-3AD203B41FA5}">
                      <a16:colId xmlns:a16="http://schemas.microsoft.com/office/drawing/2014/main" val="3138260527"/>
                    </a:ext>
                  </a:extLst>
                </a:gridCol>
                <a:gridCol w="2409010">
                  <a:extLst>
                    <a:ext uri="{9D8B030D-6E8A-4147-A177-3AD203B41FA5}">
                      <a16:colId xmlns:a16="http://schemas.microsoft.com/office/drawing/2014/main" val="2706585645"/>
                    </a:ext>
                  </a:extLst>
                </a:gridCol>
                <a:gridCol w="2419892">
                  <a:extLst>
                    <a:ext uri="{9D8B030D-6E8A-4147-A177-3AD203B41FA5}">
                      <a16:colId xmlns:a16="http://schemas.microsoft.com/office/drawing/2014/main" val="824928764"/>
                    </a:ext>
                  </a:extLst>
                </a:gridCol>
                <a:gridCol w="2193335">
                  <a:extLst>
                    <a:ext uri="{9D8B030D-6E8A-4147-A177-3AD203B41FA5}">
                      <a16:colId xmlns:a16="http://schemas.microsoft.com/office/drawing/2014/main" val="1654389526"/>
                    </a:ext>
                  </a:extLst>
                </a:gridCol>
                <a:gridCol w="2624682">
                  <a:extLst>
                    <a:ext uri="{9D8B030D-6E8A-4147-A177-3AD203B41FA5}">
                      <a16:colId xmlns:a16="http://schemas.microsoft.com/office/drawing/2014/main" val="3135246010"/>
                    </a:ext>
                  </a:extLst>
                </a:gridCol>
              </a:tblGrid>
              <a:tr h="455233">
                <a:tc gridSpan="5">
                  <a:txBody>
                    <a:bodyPr/>
                    <a:lstStyle/>
                    <a:p>
                      <a:pPr algn="ctr"/>
                      <a:r>
                        <a:rPr lang="en-US" sz="2000" dirty="0">
                          <a:latin typeface=""/>
                          <a:ea typeface="Cambria" panose="02040503050406030204" pitchFamily="18" charset="0"/>
                        </a:rPr>
                        <a:t>AITEO CRITICIAL BUSINESS FUNCTIONS</a:t>
                      </a:r>
                    </a:p>
                  </a:txBody>
                  <a:tcPr anchor="ctr">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505357"/>
                  </a:ext>
                </a:extLst>
              </a:tr>
              <a:tr h="327915">
                <a:tc gridSpan="3">
                  <a:txBody>
                    <a:bodyPr/>
                    <a:lstStyle/>
                    <a:p>
                      <a:r>
                        <a:rPr lang="en-US" sz="1400" dirty="0">
                          <a:latin typeface=""/>
                          <a:ea typeface="Cambria" panose="02040503050406030204" pitchFamily="18" charset="0"/>
                        </a:rPr>
                        <a:t>Critical Business Function 4:  Critical IT Infrastructure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gridSpan="2">
                  <a:txBody>
                    <a:bodyPr/>
                    <a:lstStyle/>
                    <a:p>
                      <a:r>
                        <a:rPr lang="en-US" sz="1200" dirty="0">
                          <a:latin typeface=""/>
                          <a:ea typeface="Cambria" panose="02040503050406030204" pitchFamily="18" charset="0"/>
                        </a:rPr>
                        <a:t>Priority: </a:t>
                      </a:r>
                    </a:p>
                  </a:txBody>
                  <a:tcPr anchor="ctr">
                    <a:solidFill>
                      <a:schemeClr val="bg2">
                        <a:lumMod val="90000"/>
                      </a:schemeClr>
                    </a:solidFill>
                  </a:tcPr>
                </a:tc>
                <a:tc hMerge="1">
                  <a:txBody>
                    <a:bodyPr/>
                    <a:lstStyle/>
                    <a:p>
                      <a:endParaRPr lang="en-US"/>
                    </a:p>
                  </a:txBody>
                  <a:tcPr/>
                </a:tc>
                <a:extLst>
                  <a:ext uri="{0D108BD9-81ED-4DB2-BD59-A6C34878D82A}">
                    <a16:rowId xmlns:a16="http://schemas.microsoft.com/office/drawing/2014/main" val="3565605729"/>
                  </a:ext>
                </a:extLst>
              </a:tr>
              <a:tr h="365571">
                <a:tc gridSpan="3">
                  <a:txBody>
                    <a:bodyPr/>
                    <a:lstStyle/>
                    <a:p>
                      <a:r>
                        <a:rPr lang="en-US" sz="1400" dirty="0">
                          <a:solidFill>
                            <a:schemeClr val="bg1"/>
                          </a:solidFill>
                          <a:latin typeface=""/>
                          <a:ea typeface="Cambria" panose="02040503050406030204" pitchFamily="18" charset="0"/>
                        </a:rPr>
                        <a:t>Business Process To Complete: </a:t>
                      </a:r>
                    </a:p>
                  </a:txBody>
                  <a:tcPr anchor="ctr">
                    <a:solidFill>
                      <a:schemeClr val="bg2">
                        <a:lumMod val="50000"/>
                      </a:schemeClr>
                    </a:solidFill>
                  </a:tcPr>
                </a:tc>
                <a:tc hMerge="1">
                  <a:txBody>
                    <a:bodyPr/>
                    <a:lstStyle/>
                    <a:p>
                      <a:endParaRPr lang="en-US"/>
                    </a:p>
                  </a:txBody>
                  <a:tcPr/>
                </a:tc>
                <a:tc hMerge="1">
                  <a:txBody>
                    <a:bodyPr/>
                    <a:lstStyle/>
                    <a:p>
                      <a:endParaRPr lang="en-US" dirty="0"/>
                    </a:p>
                  </a:txBody>
                  <a:tcPr anchor="ctr">
                    <a:solidFill>
                      <a:schemeClr val="bg2">
                        <a:lumMod val="50000"/>
                      </a:schemeClr>
                    </a:solidFill>
                  </a:tcPr>
                </a:tc>
                <a:tc gridSpan="2">
                  <a:txBody>
                    <a:bodyPr/>
                    <a:lstStyle/>
                    <a:p>
                      <a:r>
                        <a:rPr lang="en-US" sz="1400" dirty="0">
                          <a:solidFill>
                            <a:schemeClr val="bg1"/>
                          </a:solidFill>
                          <a:latin typeface=""/>
                          <a:ea typeface="Cambria" panose="02040503050406030204" pitchFamily="18" charset="0"/>
                        </a:rPr>
                        <a:t>Likelihood:</a:t>
                      </a:r>
                    </a:p>
                  </a:txBody>
                  <a:tcPr anchor="ctr">
                    <a:solidFill>
                      <a:schemeClr val="bg2">
                        <a:lumMod val="50000"/>
                      </a:schemeClr>
                    </a:solidFill>
                  </a:tcPr>
                </a:tc>
                <a:tc hMerge="1">
                  <a:txBody>
                    <a:bodyPr/>
                    <a:lstStyle/>
                    <a:p>
                      <a:endParaRPr lang="en-US"/>
                    </a:p>
                  </a:txBody>
                  <a:tcPr/>
                </a:tc>
                <a:extLst>
                  <a:ext uri="{0D108BD9-81ED-4DB2-BD59-A6C34878D82A}">
                    <a16:rowId xmlns:a16="http://schemas.microsoft.com/office/drawing/2014/main" val="2069488252"/>
                  </a:ext>
                </a:extLst>
              </a:tr>
              <a:tr h="455233">
                <a:tc gridSpan="5">
                  <a:txBody>
                    <a:bodyPr/>
                    <a:lstStyle/>
                    <a:p>
                      <a:pPr algn="ctr"/>
                      <a:r>
                        <a:rPr lang="en-US" sz="1400" dirty="0">
                          <a:latin typeface=""/>
                          <a:ea typeface="Cambria" panose="02040503050406030204" pitchFamily="18" charset="0"/>
                        </a:rPr>
                        <a:t>Supporting Elements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7928648"/>
                  </a:ext>
                </a:extLst>
              </a:tr>
              <a:tr h="467698">
                <a:tc rowSpan="2">
                  <a:txBody>
                    <a:bodyPr/>
                    <a:lstStyle/>
                    <a:p>
                      <a:r>
                        <a:rPr lang="en-US" sz="1400" dirty="0">
                          <a:solidFill>
                            <a:schemeClr val="bg1"/>
                          </a:solidFill>
                          <a:latin typeface=""/>
                          <a:ea typeface="Cambria" panose="02040503050406030204" pitchFamily="18" charset="0"/>
                        </a:rPr>
                        <a:t>Supporting Activities</a:t>
                      </a:r>
                    </a:p>
                    <a:p>
                      <a:r>
                        <a:rPr lang="en-US" sz="1400" dirty="0">
                          <a:solidFill>
                            <a:schemeClr val="bg1"/>
                          </a:solidFill>
                          <a:latin typeface=""/>
                          <a:ea typeface="Cambria" panose="02040503050406030204" pitchFamily="18" charset="0"/>
                        </a:rPr>
                        <a:t>(describe)</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LEAD PoC</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Vendors and</a:t>
                      </a:r>
                    </a:p>
                    <a:p>
                      <a:r>
                        <a:rPr lang="en-US" sz="1400" dirty="0">
                          <a:solidFill>
                            <a:schemeClr val="bg1"/>
                          </a:solidFill>
                          <a:latin typeface=""/>
                          <a:ea typeface="Cambria" panose="02040503050406030204" pitchFamily="18" charset="0"/>
                        </a:rPr>
                        <a:t>External</a:t>
                      </a:r>
                    </a:p>
                    <a:p>
                      <a:r>
                        <a:rPr lang="en-US" sz="1400" dirty="0">
                          <a:solidFill>
                            <a:schemeClr val="bg1"/>
                          </a:solidFill>
                          <a:latin typeface=""/>
                          <a:ea typeface="Cambria" panose="02040503050406030204" pitchFamily="18" charset="0"/>
                        </a:rPr>
                        <a:t>Contacts</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Vital Records</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Max Allowed</a:t>
                      </a:r>
                    </a:p>
                    <a:p>
                      <a:r>
                        <a:rPr lang="en-US" sz="1400" dirty="0">
                          <a:solidFill>
                            <a:schemeClr val="bg1"/>
                          </a:solidFill>
                          <a:latin typeface=""/>
                          <a:ea typeface="Cambria" panose="02040503050406030204" pitchFamily="18" charset="0"/>
                        </a:rPr>
                        <a:t>Down Time</a:t>
                      </a:r>
                    </a:p>
                  </a:txBody>
                  <a:tcPr anchor="ctr">
                    <a:solidFill>
                      <a:schemeClr val="bg2">
                        <a:lumMod val="50000"/>
                      </a:schemeClr>
                    </a:solidFill>
                  </a:tcPr>
                </a:tc>
                <a:extLst>
                  <a:ext uri="{0D108BD9-81ED-4DB2-BD59-A6C34878D82A}">
                    <a16:rowId xmlns:a16="http://schemas.microsoft.com/office/drawing/2014/main" val="3990510675"/>
                  </a:ext>
                </a:extLst>
              </a:tr>
              <a:tr h="561003">
                <a:tc vMerge="1">
                  <a:txBody>
                    <a:bodyPr/>
                    <a:lstStyle/>
                    <a:p>
                      <a:endParaRPr lang="en-US"/>
                    </a:p>
                  </a:txBody>
                  <a:tcPr/>
                </a:tc>
                <a:tc>
                  <a:txBody>
                    <a:bodyPr/>
                    <a:lstStyle/>
                    <a:p>
                      <a:r>
                        <a:rPr lang="en-US" sz="1400" dirty="0">
                          <a:latin typeface=""/>
                          <a:ea typeface="Cambria" panose="02040503050406030204" pitchFamily="18" charset="0"/>
                        </a:rPr>
                        <a:t>Alternate</a:t>
                      </a: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r>
                        <a:rPr lang="en-US" sz="1400" dirty="0">
                          <a:latin typeface=""/>
                          <a:ea typeface="Cambria" panose="02040503050406030204" pitchFamily="18" charset="0"/>
                        </a:rPr>
                        <a:t>Criticality</a:t>
                      </a:r>
                    </a:p>
                  </a:txBody>
                  <a:tcPr anchor="ctr">
                    <a:solidFill>
                      <a:schemeClr val="bg2">
                        <a:lumMod val="90000"/>
                      </a:schemeClr>
                    </a:solidFill>
                  </a:tcPr>
                </a:tc>
                <a:extLst>
                  <a:ext uri="{0D108BD9-81ED-4DB2-BD59-A6C34878D82A}">
                    <a16:rowId xmlns:a16="http://schemas.microsoft.com/office/drawing/2014/main" val="1202175695"/>
                  </a:ext>
                </a:extLst>
              </a:tr>
              <a:tr h="283959">
                <a:tc gridSpan="5">
                  <a:txBody>
                    <a:bodyPr/>
                    <a:lstStyle/>
                    <a:p>
                      <a:endParaRPr lang="en-US" sz="1400" dirty="0">
                        <a:latin typeface=""/>
                        <a:ea typeface="Cambria" panose="02040503050406030204" pitchFamily="18" charset="0"/>
                      </a:endParaRPr>
                    </a:p>
                  </a:txBody>
                  <a:tcPr anchor="ctr">
                    <a:solidFill>
                      <a:srgbClr val="C00000"/>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558020215"/>
                  </a:ext>
                </a:extLst>
              </a:tr>
              <a:tr h="283959">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3558187834"/>
                  </a:ext>
                </a:extLst>
              </a:tr>
              <a:tr h="283959">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08672251"/>
                  </a:ext>
                </a:extLst>
              </a:tr>
              <a:tr h="283959">
                <a:tc rowSpan="2">
                  <a:txBody>
                    <a:bodyPr/>
                    <a:lstStyle/>
                    <a:p>
                      <a:r>
                        <a:rPr lang="en-US" sz="1400" dirty="0">
                          <a:solidFill>
                            <a:schemeClr val="bg1"/>
                          </a:solidFill>
                          <a:latin typeface=""/>
                          <a:ea typeface="Cambria" panose="02040503050406030204" pitchFamily="18" charset="0"/>
                        </a:rPr>
                        <a:t>Activity</a:t>
                      </a: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943724610"/>
                  </a:ext>
                </a:extLst>
              </a:tr>
              <a:tr h="283959">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31027125"/>
                  </a:ext>
                </a:extLst>
              </a:tr>
              <a:tr h="283959">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4277206134"/>
                  </a:ext>
                </a:extLst>
              </a:tr>
              <a:tr h="283959">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626200207"/>
                  </a:ext>
                </a:extLst>
              </a:tr>
              <a:tr h="467698">
                <a:tc gridSpan="5">
                  <a:txBody>
                    <a:bodyPr/>
                    <a:lstStyle/>
                    <a:p>
                      <a:r>
                        <a:rPr lang="en-US" sz="1400" b="1" dirty="0">
                          <a:solidFill>
                            <a:schemeClr val="bg1"/>
                          </a:solidFill>
                          <a:latin typeface=""/>
                          <a:ea typeface="Cambria" panose="02040503050406030204" pitchFamily="18" charset="0"/>
                        </a:rPr>
                        <a:t>Implications if not Conducted</a:t>
                      </a:r>
                      <a:r>
                        <a:rPr lang="en-US" sz="1400" dirty="0">
                          <a:solidFill>
                            <a:schemeClr val="bg1"/>
                          </a:solidFill>
                          <a:latin typeface=""/>
                          <a:ea typeface="Cambria" panose="02040503050406030204" pitchFamily="18" charset="0"/>
                        </a:rPr>
                        <a:t>: Interruption and/or loss of this function would interrupt….</a:t>
                      </a:r>
                    </a:p>
                    <a:p>
                      <a:r>
                        <a:rPr lang="en-US" sz="1400" dirty="0">
                          <a:solidFill>
                            <a:schemeClr val="bg1"/>
                          </a:solidFill>
                          <a:latin typeface=""/>
                          <a:ea typeface="Cambria" panose="02040503050406030204" pitchFamily="18" charset="0"/>
                        </a:rPr>
                        <a:t>Furthermore, it would result in a delay of the capability to…..</a:t>
                      </a:r>
                    </a:p>
                  </a:txBody>
                  <a:tcPr anchor="ctr">
                    <a:solidFill>
                      <a:schemeClr val="bg2">
                        <a:lumMod val="5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95341034"/>
                  </a:ext>
                </a:extLst>
              </a:tr>
              <a:tr h="459976">
                <a:tc gridSpan="5">
                  <a:txBody>
                    <a:bodyPr/>
                    <a:lstStyle/>
                    <a:p>
                      <a:r>
                        <a:rPr lang="en-US" sz="1400" b="1" dirty="0">
                          <a:latin typeface=""/>
                          <a:ea typeface="Cambria" panose="02040503050406030204" pitchFamily="18" charset="0"/>
                        </a:rPr>
                        <a:t>Calendar Dependent</a:t>
                      </a:r>
                      <a:r>
                        <a:rPr lang="en-US" sz="1400" dirty="0">
                          <a:latin typeface=""/>
                          <a:ea typeface="Cambria" panose="02040503050406030204" pitchFamily="18" charset="0"/>
                        </a:rPr>
                        <a:t>: (e.g., this function is always occurring, this function only occurs in summer months, this function is active during inclement winter weather, etc.)</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56584"/>
                  </a:ext>
                </a:extLst>
              </a:tr>
              <a:tr h="455233">
                <a:tc gridSpan="5">
                  <a:txBody>
                    <a:bodyPr/>
                    <a:lstStyle/>
                    <a:p>
                      <a:r>
                        <a:rPr lang="en-US" sz="1400" dirty="0">
                          <a:solidFill>
                            <a:schemeClr val="bg1"/>
                          </a:solidFill>
                          <a:latin typeface=""/>
                          <a:ea typeface="Cambria" panose="02040503050406030204" pitchFamily="18" charset="0"/>
                        </a:rPr>
                        <a:t>Required Resources: Staff, equipment, supplies, Information Technology, and other resources.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4009369"/>
                  </a:ext>
                </a:extLst>
              </a:tr>
              <a:tr h="467698">
                <a:tc gridSpan="5">
                  <a:txBody>
                    <a:bodyPr/>
                    <a:lstStyle/>
                    <a:p>
                      <a:r>
                        <a:rPr lang="en-US" sz="1400" dirty="0">
                          <a:latin typeface=""/>
                          <a:ea typeface="Cambria" panose="02040503050406030204" pitchFamily="18" charset="0"/>
                        </a:rPr>
                        <a:t>Facilities: Standard office space that can accommodate up to X people at any time. Traditional</a:t>
                      </a:r>
                    </a:p>
                    <a:p>
                      <a:r>
                        <a:rPr lang="en-US" sz="1400" dirty="0">
                          <a:latin typeface=""/>
                          <a:ea typeface="Cambria" panose="02040503050406030204" pitchFamily="18" charset="0"/>
                        </a:rPr>
                        <a:t>office equipment and space for phones, computers, scanners, printers, etc., with network access to Internet, radio, and other telecommunications services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693324"/>
                  </a:ext>
                </a:extLst>
              </a:tr>
              <a:tr h="455233">
                <a:tc gridSpan="5">
                  <a:txBody>
                    <a:bodyPr/>
                    <a:lstStyle/>
                    <a:p>
                      <a:r>
                        <a:rPr lang="en-US" sz="1400" dirty="0">
                          <a:solidFill>
                            <a:schemeClr val="bg1"/>
                          </a:solidFill>
                          <a:latin typeface=""/>
                          <a:ea typeface="Cambria" panose="02040503050406030204" pitchFamily="18" charset="0"/>
                        </a:rPr>
                        <a:t>Supporting Partners: List private sector or public sector supporting partners.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5672703"/>
                  </a:ext>
                </a:extLst>
              </a:tr>
              <a:tr h="455233">
                <a:tc gridSpan="5">
                  <a:txBody>
                    <a:bodyPr/>
                    <a:lstStyle/>
                    <a:p>
                      <a:r>
                        <a:rPr lang="en-US" sz="1400" dirty="0">
                          <a:latin typeface=""/>
                          <a:ea typeface="Cambria" panose="02040503050406030204" pitchFamily="18" charset="0"/>
                        </a:rPr>
                        <a:t>Vital Records: List relevant vital records and their location, if appropriate.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660946"/>
                  </a:ext>
                </a:extLst>
              </a:tr>
            </a:tbl>
          </a:graphicData>
        </a:graphic>
      </p:graphicFrame>
      <p:graphicFrame>
        <p:nvGraphicFramePr>
          <p:cNvPr id="6" name="Table 5">
            <a:extLst>
              <a:ext uri="{FF2B5EF4-FFF2-40B4-BE49-F238E27FC236}">
                <a16:creationId xmlns:a16="http://schemas.microsoft.com/office/drawing/2014/main" id="{F228779B-9E38-C42C-17B6-5DE1D0513B77}"/>
              </a:ext>
            </a:extLst>
          </p:cNvPr>
          <p:cNvGraphicFramePr>
            <a:graphicFrameLocks noGrp="1"/>
          </p:cNvGraphicFramePr>
          <p:nvPr>
            <p:extLst>
              <p:ext uri="{D42A27DB-BD31-4B8C-83A1-F6EECF244321}">
                <p14:modId xmlns:p14="http://schemas.microsoft.com/office/powerpoint/2010/main" val="427821973"/>
              </p:ext>
            </p:extLst>
          </p:nvPr>
        </p:nvGraphicFramePr>
        <p:xfrm>
          <a:off x="13219845" y="1225882"/>
          <a:ext cx="4183663" cy="7950251"/>
        </p:xfrm>
        <a:graphic>
          <a:graphicData uri="http://schemas.openxmlformats.org/drawingml/2006/table">
            <a:tbl>
              <a:tblPr firstRow="1" firstCol="1" lastRow="1" lastCol="1" bandRow="1" bandCol="1"/>
              <a:tblGrid>
                <a:gridCol w="2093070">
                  <a:extLst>
                    <a:ext uri="{9D8B030D-6E8A-4147-A177-3AD203B41FA5}">
                      <a16:colId xmlns:a16="http://schemas.microsoft.com/office/drawing/2014/main" val="1779337064"/>
                    </a:ext>
                  </a:extLst>
                </a:gridCol>
                <a:gridCol w="2090593">
                  <a:extLst>
                    <a:ext uri="{9D8B030D-6E8A-4147-A177-3AD203B41FA5}">
                      <a16:colId xmlns:a16="http://schemas.microsoft.com/office/drawing/2014/main" val="618180119"/>
                    </a:ext>
                  </a:extLst>
                </a:gridCol>
              </a:tblGrid>
              <a:tr h="492951">
                <a:tc gridSpan="2">
                  <a:txBody>
                    <a:bodyPr/>
                    <a:lstStyle/>
                    <a:p>
                      <a:pPr marL="0" marR="0">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Resources required for recovery:</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1132664">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Staff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(numbers, skills, knowledge, alternative sources)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1297993">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Data / systems </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(backup and recovery processes, staff and equipment required)</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1132664">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Premises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(potential relocation or work-from-home options)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1297993">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Communications</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(methods of contacting staff, suppliers, customers, etc)</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297993">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Equipment</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(key equipment recovery or replacement processes; alternative sources; mutual aid)</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1297993">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Supplies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(processes to replace stock and key supplies required; provision in emergency pack)</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bl>
          </a:graphicData>
        </a:graphic>
      </p:graphicFrame>
    </p:spTree>
    <p:extLst>
      <p:ext uri="{BB962C8B-B14F-4D97-AF65-F5344CB8AC3E}">
        <p14:creationId xmlns:p14="http://schemas.microsoft.com/office/powerpoint/2010/main" val="487310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9" y="444104"/>
            <a:ext cx="10541000"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5400" b="1" dirty="0">
                <a:solidFill>
                  <a:srgbClr val="C00000"/>
                </a:solidFill>
                <a:latin typeface=""/>
              </a:rPr>
              <a:t>Critical Business Functions</a:t>
            </a:r>
          </a:p>
        </p:txBody>
      </p:sp>
      <p:graphicFrame>
        <p:nvGraphicFramePr>
          <p:cNvPr id="2" name="Table 4">
            <a:extLst>
              <a:ext uri="{FF2B5EF4-FFF2-40B4-BE49-F238E27FC236}">
                <a16:creationId xmlns:a16="http://schemas.microsoft.com/office/drawing/2014/main" id="{716AC8C7-B262-6927-7F13-5782CB821EC5}"/>
              </a:ext>
            </a:extLst>
          </p:cNvPr>
          <p:cNvGraphicFramePr>
            <a:graphicFrameLocks noGrp="1"/>
          </p:cNvGraphicFramePr>
          <p:nvPr>
            <p:extLst>
              <p:ext uri="{D42A27DB-BD31-4B8C-83A1-F6EECF244321}">
                <p14:modId xmlns:p14="http://schemas.microsoft.com/office/powerpoint/2010/main" val="2350475612"/>
              </p:ext>
            </p:extLst>
          </p:nvPr>
        </p:nvGraphicFramePr>
        <p:xfrm>
          <a:off x="1087717" y="1233772"/>
          <a:ext cx="12055927" cy="7950254"/>
        </p:xfrm>
        <a:graphic>
          <a:graphicData uri="http://schemas.openxmlformats.org/drawingml/2006/table">
            <a:tbl>
              <a:tblPr firstRow="1" bandRow="1">
                <a:tableStyleId>{5C22544A-7EE6-4342-B048-85BDC9FD1C3A}</a:tableStyleId>
              </a:tblPr>
              <a:tblGrid>
                <a:gridCol w="2409008">
                  <a:extLst>
                    <a:ext uri="{9D8B030D-6E8A-4147-A177-3AD203B41FA5}">
                      <a16:colId xmlns:a16="http://schemas.microsoft.com/office/drawing/2014/main" val="3138260527"/>
                    </a:ext>
                  </a:extLst>
                </a:gridCol>
                <a:gridCol w="2409010">
                  <a:extLst>
                    <a:ext uri="{9D8B030D-6E8A-4147-A177-3AD203B41FA5}">
                      <a16:colId xmlns:a16="http://schemas.microsoft.com/office/drawing/2014/main" val="2706585645"/>
                    </a:ext>
                  </a:extLst>
                </a:gridCol>
                <a:gridCol w="2419892">
                  <a:extLst>
                    <a:ext uri="{9D8B030D-6E8A-4147-A177-3AD203B41FA5}">
                      <a16:colId xmlns:a16="http://schemas.microsoft.com/office/drawing/2014/main" val="824928764"/>
                    </a:ext>
                  </a:extLst>
                </a:gridCol>
                <a:gridCol w="2193335">
                  <a:extLst>
                    <a:ext uri="{9D8B030D-6E8A-4147-A177-3AD203B41FA5}">
                      <a16:colId xmlns:a16="http://schemas.microsoft.com/office/drawing/2014/main" val="1654389526"/>
                    </a:ext>
                  </a:extLst>
                </a:gridCol>
                <a:gridCol w="2624682">
                  <a:extLst>
                    <a:ext uri="{9D8B030D-6E8A-4147-A177-3AD203B41FA5}">
                      <a16:colId xmlns:a16="http://schemas.microsoft.com/office/drawing/2014/main" val="3135246010"/>
                    </a:ext>
                  </a:extLst>
                </a:gridCol>
              </a:tblGrid>
              <a:tr h="455233">
                <a:tc gridSpan="5">
                  <a:txBody>
                    <a:bodyPr/>
                    <a:lstStyle/>
                    <a:p>
                      <a:pPr algn="ctr"/>
                      <a:r>
                        <a:rPr lang="en-US" sz="2000" dirty="0">
                          <a:latin typeface=""/>
                          <a:ea typeface="Cambria" panose="02040503050406030204" pitchFamily="18" charset="0"/>
                        </a:rPr>
                        <a:t>AITEO CRITICIAL BUSINESS FUNCTIONS</a:t>
                      </a:r>
                    </a:p>
                  </a:txBody>
                  <a:tcPr anchor="ctr">
                    <a:solidFill>
                      <a:srgbClr val="C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505357"/>
                  </a:ext>
                </a:extLst>
              </a:tr>
              <a:tr h="327915">
                <a:tc gridSpan="3">
                  <a:txBody>
                    <a:bodyPr/>
                    <a:lstStyle/>
                    <a:p>
                      <a:r>
                        <a:rPr lang="en-US" sz="1400" dirty="0">
                          <a:latin typeface=""/>
                          <a:ea typeface="Cambria" panose="02040503050406030204" pitchFamily="18" charset="0"/>
                        </a:rPr>
                        <a:t>Critical Business Function 5:  AITEO Ghana Offices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gridSpan="2">
                  <a:txBody>
                    <a:bodyPr/>
                    <a:lstStyle/>
                    <a:p>
                      <a:r>
                        <a:rPr lang="en-US" sz="1200" dirty="0">
                          <a:latin typeface=""/>
                          <a:ea typeface="Cambria" panose="02040503050406030204" pitchFamily="18" charset="0"/>
                        </a:rPr>
                        <a:t>Priority: </a:t>
                      </a:r>
                    </a:p>
                  </a:txBody>
                  <a:tcPr anchor="ctr">
                    <a:solidFill>
                      <a:schemeClr val="bg2">
                        <a:lumMod val="90000"/>
                      </a:schemeClr>
                    </a:solidFill>
                  </a:tcPr>
                </a:tc>
                <a:tc hMerge="1">
                  <a:txBody>
                    <a:bodyPr/>
                    <a:lstStyle/>
                    <a:p>
                      <a:endParaRPr lang="en-US"/>
                    </a:p>
                  </a:txBody>
                  <a:tcPr/>
                </a:tc>
                <a:extLst>
                  <a:ext uri="{0D108BD9-81ED-4DB2-BD59-A6C34878D82A}">
                    <a16:rowId xmlns:a16="http://schemas.microsoft.com/office/drawing/2014/main" val="3565605729"/>
                  </a:ext>
                </a:extLst>
              </a:tr>
              <a:tr h="365571">
                <a:tc gridSpan="3">
                  <a:txBody>
                    <a:bodyPr/>
                    <a:lstStyle/>
                    <a:p>
                      <a:r>
                        <a:rPr lang="en-US" sz="1400" dirty="0">
                          <a:solidFill>
                            <a:schemeClr val="bg1"/>
                          </a:solidFill>
                          <a:latin typeface=""/>
                          <a:ea typeface="Cambria" panose="02040503050406030204" pitchFamily="18" charset="0"/>
                        </a:rPr>
                        <a:t>Business Process To Complete: </a:t>
                      </a:r>
                    </a:p>
                  </a:txBody>
                  <a:tcPr anchor="ctr">
                    <a:solidFill>
                      <a:schemeClr val="bg2">
                        <a:lumMod val="50000"/>
                      </a:schemeClr>
                    </a:solidFill>
                  </a:tcPr>
                </a:tc>
                <a:tc hMerge="1">
                  <a:txBody>
                    <a:bodyPr/>
                    <a:lstStyle/>
                    <a:p>
                      <a:endParaRPr lang="en-US"/>
                    </a:p>
                  </a:txBody>
                  <a:tcPr/>
                </a:tc>
                <a:tc hMerge="1">
                  <a:txBody>
                    <a:bodyPr/>
                    <a:lstStyle/>
                    <a:p>
                      <a:endParaRPr lang="en-US" dirty="0"/>
                    </a:p>
                  </a:txBody>
                  <a:tcPr anchor="ctr">
                    <a:solidFill>
                      <a:schemeClr val="bg2">
                        <a:lumMod val="50000"/>
                      </a:schemeClr>
                    </a:solidFill>
                  </a:tcPr>
                </a:tc>
                <a:tc gridSpan="2">
                  <a:txBody>
                    <a:bodyPr/>
                    <a:lstStyle/>
                    <a:p>
                      <a:r>
                        <a:rPr lang="en-US" sz="1400" dirty="0">
                          <a:solidFill>
                            <a:schemeClr val="bg1"/>
                          </a:solidFill>
                          <a:latin typeface=""/>
                          <a:ea typeface="Cambria" panose="02040503050406030204" pitchFamily="18" charset="0"/>
                        </a:rPr>
                        <a:t>Likelihood:</a:t>
                      </a:r>
                    </a:p>
                  </a:txBody>
                  <a:tcPr anchor="ctr">
                    <a:solidFill>
                      <a:schemeClr val="bg2">
                        <a:lumMod val="50000"/>
                      </a:schemeClr>
                    </a:solidFill>
                  </a:tcPr>
                </a:tc>
                <a:tc hMerge="1">
                  <a:txBody>
                    <a:bodyPr/>
                    <a:lstStyle/>
                    <a:p>
                      <a:endParaRPr lang="en-US"/>
                    </a:p>
                  </a:txBody>
                  <a:tcPr/>
                </a:tc>
                <a:extLst>
                  <a:ext uri="{0D108BD9-81ED-4DB2-BD59-A6C34878D82A}">
                    <a16:rowId xmlns:a16="http://schemas.microsoft.com/office/drawing/2014/main" val="2069488252"/>
                  </a:ext>
                </a:extLst>
              </a:tr>
              <a:tr h="455233">
                <a:tc gridSpan="5">
                  <a:txBody>
                    <a:bodyPr/>
                    <a:lstStyle/>
                    <a:p>
                      <a:pPr algn="ctr"/>
                      <a:r>
                        <a:rPr lang="en-US" sz="1400" dirty="0">
                          <a:latin typeface=""/>
                          <a:ea typeface="Cambria" panose="02040503050406030204" pitchFamily="18" charset="0"/>
                        </a:rPr>
                        <a:t>Supporting Elements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7928648"/>
                  </a:ext>
                </a:extLst>
              </a:tr>
              <a:tr h="467698">
                <a:tc rowSpan="2">
                  <a:txBody>
                    <a:bodyPr/>
                    <a:lstStyle/>
                    <a:p>
                      <a:r>
                        <a:rPr lang="en-US" sz="1400" dirty="0">
                          <a:solidFill>
                            <a:schemeClr val="bg1"/>
                          </a:solidFill>
                          <a:latin typeface=""/>
                          <a:ea typeface="Cambria" panose="02040503050406030204" pitchFamily="18" charset="0"/>
                        </a:rPr>
                        <a:t>Supporting Activities</a:t>
                      </a:r>
                    </a:p>
                    <a:p>
                      <a:r>
                        <a:rPr lang="en-US" sz="1400" dirty="0">
                          <a:solidFill>
                            <a:schemeClr val="bg1"/>
                          </a:solidFill>
                          <a:latin typeface=""/>
                          <a:ea typeface="Cambria" panose="02040503050406030204" pitchFamily="18" charset="0"/>
                        </a:rPr>
                        <a:t>(describe)</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LEAD PoC</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Vendors and</a:t>
                      </a:r>
                    </a:p>
                    <a:p>
                      <a:r>
                        <a:rPr lang="en-US" sz="1400" dirty="0">
                          <a:solidFill>
                            <a:schemeClr val="bg1"/>
                          </a:solidFill>
                          <a:latin typeface=""/>
                          <a:ea typeface="Cambria" panose="02040503050406030204" pitchFamily="18" charset="0"/>
                        </a:rPr>
                        <a:t>External</a:t>
                      </a:r>
                    </a:p>
                    <a:p>
                      <a:r>
                        <a:rPr lang="en-US" sz="1400" dirty="0">
                          <a:solidFill>
                            <a:schemeClr val="bg1"/>
                          </a:solidFill>
                          <a:latin typeface=""/>
                          <a:ea typeface="Cambria" panose="02040503050406030204" pitchFamily="18" charset="0"/>
                        </a:rPr>
                        <a:t>Contacts</a:t>
                      </a:r>
                    </a:p>
                  </a:txBody>
                  <a:tcPr anchor="ctr">
                    <a:solidFill>
                      <a:schemeClr val="bg2">
                        <a:lumMod val="50000"/>
                      </a:schemeClr>
                    </a:solidFill>
                  </a:tcPr>
                </a:tc>
                <a:tc rowSpan="2">
                  <a:txBody>
                    <a:bodyPr/>
                    <a:lstStyle/>
                    <a:p>
                      <a:r>
                        <a:rPr lang="en-US" sz="1400" dirty="0">
                          <a:solidFill>
                            <a:schemeClr val="bg1"/>
                          </a:solidFill>
                          <a:latin typeface=""/>
                          <a:ea typeface="Cambria" panose="02040503050406030204" pitchFamily="18" charset="0"/>
                        </a:rPr>
                        <a:t>Vital Records</a:t>
                      </a:r>
                    </a:p>
                  </a:txBody>
                  <a:tcPr anchor="ctr">
                    <a:solidFill>
                      <a:schemeClr val="bg2">
                        <a:lumMod val="50000"/>
                      </a:schemeClr>
                    </a:solidFill>
                  </a:tcPr>
                </a:tc>
                <a:tc>
                  <a:txBody>
                    <a:bodyPr/>
                    <a:lstStyle/>
                    <a:p>
                      <a:r>
                        <a:rPr lang="en-US" sz="1400" dirty="0">
                          <a:solidFill>
                            <a:schemeClr val="bg1"/>
                          </a:solidFill>
                          <a:latin typeface=""/>
                          <a:ea typeface="Cambria" panose="02040503050406030204" pitchFamily="18" charset="0"/>
                        </a:rPr>
                        <a:t>Max Allowed</a:t>
                      </a:r>
                    </a:p>
                    <a:p>
                      <a:r>
                        <a:rPr lang="en-US" sz="1400" dirty="0">
                          <a:solidFill>
                            <a:schemeClr val="bg1"/>
                          </a:solidFill>
                          <a:latin typeface=""/>
                          <a:ea typeface="Cambria" panose="02040503050406030204" pitchFamily="18" charset="0"/>
                        </a:rPr>
                        <a:t>Down Time</a:t>
                      </a:r>
                    </a:p>
                  </a:txBody>
                  <a:tcPr anchor="ctr">
                    <a:solidFill>
                      <a:schemeClr val="bg2">
                        <a:lumMod val="50000"/>
                      </a:schemeClr>
                    </a:solidFill>
                  </a:tcPr>
                </a:tc>
                <a:extLst>
                  <a:ext uri="{0D108BD9-81ED-4DB2-BD59-A6C34878D82A}">
                    <a16:rowId xmlns:a16="http://schemas.microsoft.com/office/drawing/2014/main" val="3990510675"/>
                  </a:ext>
                </a:extLst>
              </a:tr>
              <a:tr h="561003">
                <a:tc vMerge="1">
                  <a:txBody>
                    <a:bodyPr/>
                    <a:lstStyle/>
                    <a:p>
                      <a:endParaRPr lang="en-US"/>
                    </a:p>
                  </a:txBody>
                  <a:tcPr/>
                </a:tc>
                <a:tc>
                  <a:txBody>
                    <a:bodyPr/>
                    <a:lstStyle/>
                    <a:p>
                      <a:r>
                        <a:rPr lang="en-US" sz="1400" dirty="0">
                          <a:latin typeface=""/>
                          <a:ea typeface="Cambria" panose="02040503050406030204" pitchFamily="18" charset="0"/>
                        </a:rPr>
                        <a:t>Alternate</a:t>
                      </a: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r>
                        <a:rPr lang="en-US" sz="1400" dirty="0">
                          <a:latin typeface=""/>
                          <a:ea typeface="Cambria" panose="02040503050406030204" pitchFamily="18" charset="0"/>
                        </a:rPr>
                        <a:t>Criticality</a:t>
                      </a:r>
                    </a:p>
                  </a:txBody>
                  <a:tcPr anchor="ctr">
                    <a:solidFill>
                      <a:schemeClr val="bg2">
                        <a:lumMod val="90000"/>
                      </a:schemeClr>
                    </a:solidFill>
                  </a:tcPr>
                </a:tc>
                <a:extLst>
                  <a:ext uri="{0D108BD9-81ED-4DB2-BD59-A6C34878D82A}">
                    <a16:rowId xmlns:a16="http://schemas.microsoft.com/office/drawing/2014/main" val="1202175695"/>
                  </a:ext>
                </a:extLst>
              </a:tr>
              <a:tr h="283959">
                <a:tc gridSpan="5">
                  <a:txBody>
                    <a:bodyPr/>
                    <a:lstStyle/>
                    <a:p>
                      <a:endParaRPr lang="en-US" sz="1400" dirty="0">
                        <a:latin typeface=""/>
                        <a:ea typeface="Cambria" panose="02040503050406030204" pitchFamily="18" charset="0"/>
                      </a:endParaRPr>
                    </a:p>
                  </a:txBody>
                  <a:tcPr anchor="ctr">
                    <a:solidFill>
                      <a:srgbClr val="C00000"/>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90000"/>
                      </a:schemeClr>
                    </a:solidFill>
                  </a:tcPr>
                </a:tc>
                <a:tc hMerge="1">
                  <a:txBody>
                    <a:bodyPr/>
                    <a:lstStyle/>
                    <a:p>
                      <a:endParaRPr lang="en-US" sz="1100" dirty="0">
                        <a:latin typeface="Cambria" panose="02040503050406030204" pitchFamily="18" charset="0"/>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558020215"/>
                  </a:ext>
                </a:extLst>
              </a:tr>
              <a:tr h="283959">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3558187834"/>
                  </a:ext>
                </a:extLst>
              </a:tr>
              <a:tr h="283959">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08672251"/>
                  </a:ext>
                </a:extLst>
              </a:tr>
              <a:tr h="283959">
                <a:tc rowSpan="2">
                  <a:txBody>
                    <a:bodyPr/>
                    <a:lstStyle/>
                    <a:p>
                      <a:r>
                        <a:rPr lang="en-US" sz="1400" dirty="0">
                          <a:solidFill>
                            <a:schemeClr val="bg1"/>
                          </a:solidFill>
                          <a:latin typeface=""/>
                          <a:ea typeface="Cambria" panose="02040503050406030204" pitchFamily="18" charset="0"/>
                        </a:rPr>
                        <a:t>Activity</a:t>
                      </a: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943724610"/>
                  </a:ext>
                </a:extLst>
              </a:tr>
              <a:tr h="283959">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solidFill>
                          <a:schemeClr val="bg1"/>
                        </a:solidFill>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31027125"/>
                  </a:ext>
                </a:extLst>
              </a:tr>
              <a:tr h="283959">
                <a:tc rowSpan="2">
                  <a:txBody>
                    <a:bodyPr/>
                    <a:lstStyle/>
                    <a:p>
                      <a:r>
                        <a:rPr lang="en-US" sz="1400" dirty="0">
                          <a:latin typeface=""/>
                          <a:ea typeface="Cambria" panose="02040503050406030204" pitchFamily="18" charset="0"/>
                        </a:rPr>
                        <a:t>Activity</a:t>
                      </a: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rowSpan="2">
                  <a:txBody>
                    <a:bodyPr/>
                    <a:lstStyle/>
                    <a:p>
                      <a:endParaRPr lang="en-US" sz="1400" dirty="0">
                        <a:latin typeface=""/>
                        <a:ea typeface="Cambria" panose="02040503050406030204" pitchFamily="18" charset="0"/>
                      </a:endParaRPr>
                    </a:p>
                  </a:txBody>
                  <a:tcPr anchor="ctr">
                    <a:solidFill>
                      <a:schemeClr val="bg2">
                        <a:lumMod val="90000"/>
                      </a:schemeClr>
                    </a:solidFill>
                  </a:tcPr>
                </a:tc>
                <a:tc>
                  <a:txBody>
                    <a:bodyPr/>
                    <a:lstStyle/>
                    <a:p>
                      <a:endParaRPr lang="en-US" sz="1400" dirty="0">
                        <a:latin typeface=""/>
                        <a:ea typeface="Cambria" panose="02040503050406030204" pitchFamily="18" charset="0"/>
                      </a:endParaRPr>
                    </a:p>
                  </a:txBody>
                  <a:tcPr anchor="ctr">
                    <a:solidFill>
                      <a:schemeClr val="bg2">
                        <a:lumMod val="50000"/>
                      </a:schemeClr>
                    </a:solidFill>
                  </a:tcPr>
                </a:tc>
                <a:extLst>
                  <a:ext uri="{0D108BD9-81ED-4DB2-BD59-A6C34878D82A}">
                    <a16:rowId xmlns:a16="http://schemas.microsoft.com/office/drawing/2014/main" val="4277206134"/>
                  </a:ext>
                </a:extLst>
              </a:tr>
              <a:tr h="283959">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tc vMerge="1">
                  <a:txBody>
                    <a:bodyPr/>
                    <a:lstStyle/>
                    <a:p>
                      <a:endParaRPr lang="en-US"/>
                    </a:p>
                  </a:txBody>
                  <a:tcPr/>
                </a:tc>
                <a:tc vMerge="1">
                  <a:txBody>
                    <a:bodyPr/>
                    <a:lstStyle/>
                    <a:p>
                      <a:endParaRPr lang="en-US"/>
                    </a:p>
                  </a:txBody>
                  <a:tcPr/>
                </a:tc>
                <a:tc>
                  <a:txBody>
                    <a:bodyPr/>
                    <a:lstStyle/>
                    <a:p>
                      <a:endParaRPr lang="en-US" sz="1400" dirty="0">
                        <a:latin typeface=""/>
                        <a:ea typeface="Cambria" panose="02040503050406030204" pitchFamily="18" charset="0"/>
                      </a:endParaRPr>
                    </a:p>
                  </a:txBody>
                  <a:tcPr anchor="ctr">
                    <a:solidFill>
                      <a:schemeClr val="bg2">
                        <a:lumMod val="90000"/>
                      </a:schemeClr>
                    </a:solidFill>
                  </a:tcPr>
                </a:tc>
                <a:extLst>
                  <a:ext uri="{0D108BD9-81ED-4DB2-BD59-A6C34878D82A}">
                    <a16:rowId xmlns:a16="http://schemas.microsoft.com/office/drawing/2014/main" val="2626200207"/>
                  </a:ext>
                </a:extLst>
              </a:tr>
              <a:tr h="467698">
                <a:tc gridSpan="5">
                  <a:txBody>
                    <a:bodyPr/>
                    <a:lstStyle/>
                    <a:p>
                      <a:r>
                        <a:rPr lang="en-US" sz="1400" b="1" dirty="0">
                          <a:solidFill>
                            <a:schemeClr val="bg1"/>
                          </a:solidFill>
                          <a:latin typeface=""/>
                          <a:ea typeface="Cambria" panose="02040503050406030204" pitchFamily="18" charset="0"/>
                        </a:rPr>
                        <a:t>Implications if not Conducted</a:t>
                      </a:r>
                      <a:r>
                        <a:rPr lang="en-US" sz="1400" dirty="0">
                          <a:solidFill>
                            <a:schemeClr val="bg1"/>
                          </a:solidFill>
                          <a:latin typeface=""/>
                          <a:ea typeface="Cambria" panose="02040503050406030204" pitchFamily="18" charset="0"/>
                        </a:rPr>
                        <a:t>: Interruption and/or loss of this function would interrupt….</a:t>
                      </a:r>
                    </a:p>
                    <a:p>
                      <a:r>
                        <a:rPr lang="en-US" sz="1400" dirty="0">
                          <a:solidFill>
                            <a:schemeClr val="bg1"/>
                          </a:solidFill>
                          <a:latin typeface=""/>
                          <a:ea typeface="Cambria" panose="02040503050406030204" pitchFamily="18" charset="0"/>
                        </a:rPr>
                        <a:t>Furthermore, it would result in a delay of the capability to…..</a:t>
                      </a:r>
                    </a:p>
                  </a:txBody>
                  <a:tcPr anchor="ctr">
                    <a:solidFill>
                      <a:schemeClr val="bg2">
                        <a:lumMod val="5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95341034"/>
                  </a:ext>
                </a:extLst>
              </a:tr>
              <a:tr h="459976">
                <a:tc gridSpan="5">
                  <a:txBody>
                    <a:bodyPr/>
                    <a:lstStyle/>
                    <a:p>
                      <a:r>
                        <a:rPr lang="en-US" sz="1400" b="1" dirty="0">
                          <a:latin typeface=""/>
                          <a:ea typeface="Cambria" panose="02040503050406030204" pitchFamily="18" charset="0"/>
                        </a:rPr>
                        <a:t>Calendar Dependent</a:t>
                      </a:r>
                      <a:r>
                        <a:rPr lang="en-US" sz="1400" dirty="0">
                          <a:latin typeface=""/>
                          <a:ea typeface="Cambria" panose="02040503050406030204" pitchFamily="18" charset="0"/>
                        </a:rPr>
                        <a:t>: (e.g., this function is always occurring, this function only occurs in summer months, this function is active during inclement winter weather, etc.)</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56584"/>
                  </a:ext>
                </a:extLst>
              </a:tr>
              <a:tr h="455233">
                <a:tc gridSpan="5">
                  <a:txBody>
                    <a:bodyPr/>
                    <a:lstStyle/>
                    <a:p>
                      <a:r>
                        <a:rPr lang="en-US" sz="1400" dirty="0">
                          <a:solidFill>
                            <a:schemeClr val="bg1"/>
                          </a:solidFill>
                          <a:latin typeface=""/>
                          <a:ea typeface="Cambria" panose="02040503050406030204" pitchFamily="18" charset="0"/>
                        </a:rPr>
                        <a:t>Required Resources: Staff, equipment, supplies, Information Technology, and other resources.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4009369"/>
                  </a:ext>
                </a:extLst>
              </a:tr>
              <a:tr h="467698">
                <a:tc gridSpan="5">
                  <a:txBody>
                    <a:bodyPr/>
                    <a:lstStyle/>
                    <a:p>
                      <a:r>
                        <a:rPr lang="en-US" sz="1400" dirty="0">
                          <a:latin typeface=""/>
                          <a:ea typeface="Cambria" panose="02040503050406030204" pitchFamily="18" charset="0"/>
                        </a:rPr>
                        <a:t>Facilities: Standard office space that can accommodate up to X people at any time. Traditional</a:t>
                      </a:r>
                    </a:p>
                    <a:p>
                      <a:r>
                        <a:rPr lang="en-US" sz="1400" dirty="0">
                          <a:latin typeface=""/>
                          <a:ea typeface="Cambria" panose="02040503050406030204" pitchFamily="18" charset="0"/>
                        </a:rPr>
                        <a:t>office equipment and space for phones, computers, scanners, printers, etc., with network access to Internet, radio, and other telecommunications services</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9693324"/>
                  </a:ext>
                </a:extLst>
              </a:tr>
              <a:tr h="455233">
                <a:tc gridSpan="5">
                  <a:txBody>
                    <a:bodyPr/>
                    <a:lstStyle/>
                    <a:p>
                      <a:r>
                        <a:rPr lang="en-US" sz="1400" dirty="0">
                          <a:solidFill>
                            <a:schemeClr val="bg1"/>
                          </a:solidFill>
                          <a:latin typeface=""/>
                          <a:ea typeface="Cambria" panose="02040503050406030204" pitchFamily="18" charset="0"/>
                        </a:rPr>
                        <a:t>Supporting Partners: List private sector or public sector supporting partners. </a:t>
                      </a:r>
                    </a:p>
                  </a:txBody>
                  <a:tcPr anchor="ctr">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5672703"/>
                  </a:ext>
                </a:extLst>
              </a:tr>
              <a:tr h="455233">
                <a:tc gridSpan="5">
                  <a:txBody>
                    <a:bodyPr/>
                    <a:lstStyle/>
                    <a:p>
                      <a:r>
                        <a:rPr lang="en-US" sz="1400" dirty="0">
                          <a:latin typeface=""/>
                          <a:ea typeface="Cambria" panose="02040503050406030204" pitchFamily="18" charset="0"/>
                        </a:rPr>
                        <a:t>Vital Records: List relevant vital records and their location, if appropriate.</a:t>
                      </a:r>
                    </a:p>
                  </a:txBody>
                  <a:tcPr anchor="ctr">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660946"/>
                  </a:ext>
                </a:extLst>
              </a:tr>
            </a:tbl>
          </a:graphicData>
        </a:graphic>
      </p:graphicFrame>
      <p:graphicFrame>
        <p:nvGraphicFramePr>
          <p:cNvPr id="6" name="Table 5">
            <a:extLst>
              <a:ext uri="{FF2B5EF4-FFF2-40B4-BE49-F238E27FC236}">
                <a16:creationId xmlns:a16="http://schemas.microsoft.com/office/drawing/2014/main" id="{F228779B-9E38-C42C-17B6-5DE1D0513B77}"/>
              </a:ext>
            </a:extLst>
          </p:cNvPr>
          <p:cNvGraphicFramePr>
            <a:graphicFrameLocks noGrp="1"/>
          </p:cNvGraphicFramePr>
          <p:nvPr/>
        </p:nvGraphicFramePr>
        <p:xfrm>
          <a:off x="13219845" y="1225882"/>
          <a:ext cx="4183663" cy="7950251"/>
        </p:xfrm>
        <a:graphic>
          <a:graphicData uri="http://schemas.openxmlformats.org/drawingml/2006/table">
            <a:tbl>
              <a:tblPr firstRow="1" firstCol="1" lastRow="1" lastCol="1" bandRow="1" bandCol="1"/>
              <a:tblGrid>
                <a:gridCol w="2093070">
                  <a:extLst>
                    <a:ext uri="{9D8B030D-6E8A-4147-A177-3AD203B41FA5}">
                      <a16:colId xmlns:a16="http://schemas.microsoft.com/office/drawing/2014/main" val="1779337064"/>
                    </a:ext>
                  </a:extLst>
                </a:gridCol>
                <a:gridCol w="2090593">
                  <a:extLst>
                    <a:ext uri="{9D8B030D-6E8A-4147-A177-3AD203B41FA5}">
                      <a16:colId xmlns:a16="http://schemas.microsoft.com/office/drawing/2014/main" val="618180119"/>
                    </a:ext>
                  </a:extLst>
                </a:gridCol>
              </a:tblGrid>
              <a:tr h="492951">
                <a:tc gridSpan="2">
                  <a:txBody>
                    <a:bodyPr/>
                    <a:lstStyle/>
                    <a:p>
                      <a:pPr marL="0" marR="0">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Resources required for recovery:</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803838658"/>
                  </a:ext>
                </a:extLst>
              </a:tr>
              <a:tr h="1132664">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Staff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(numbers, skills, knowledge, alternative sources)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273263"/>
                  </a:ext>
                </a:extLst>
              </a:tr>
              <a:tr h="1297993">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Data / systems </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(backup and recovery processes, staff and equipment required)</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55290"/>
                  </a:ext>
                </a:extLst>
              </a:tr>
              <a:tr h="1132664">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Premises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(potential relocation or work-from-home options)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9588"/>
                  </a:ext>
                </a:extLst>
              </a:tr>
              <a:tr h="1297993">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Communications</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(methods of contacting staff, suppliers, customers, etc)</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779417"/>
                  </a:ext>
                </a:extLst>
              </a:tr>
              <a:tr h="1297993">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Equipment</a:t>
                      </a:r>
                      <a:endParaRPr lang="en-US" sz="140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a:effectLst/>
                          <a:latin typeface=""/>
                          <a:ea typeface="Times New Roman" panose="02020603050405020304" pitchFamily="18" charset="0"/>
                          <a:cs typeface="Times New Roman" panose="02020603050405020304" pitchFamily="18" charset="0"/>
                        </a:rPr>
                        <a:t>(key equipment recovery or replacement processes; alternative sources; mutual aid)</a:t>
                      </a:r>
                      <a:endParaRPr lang="en-US" sz="140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787504"/>
                  </a:ext>
                </a:extLst>
              </a:tr>
              <a:tr h="1297993">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Supplies</a:t>
                      </a:r>
                      <a:endParaRPr lang="en-US" sz="1400" dirty="0">
                        <a:effectLst/>
                        <a:latin typeface=""/>
                        <a:ea typeface="Times New Roman" panose="02020603050405020304" pitchFamily="18" charset="0"/>
                        <a:cs typeface="Times New Roman" panose="02020603050405020304" pitchFamily="18" charset="0"/>
                      </a:endParaRPr>
                    </a:p>
                    <a:p>
                      <a:pPr marL="0" marR="0">
                        <a:spcBef>
                          <a:spcPts val="0"/>
                        </a:spcBef>
                        <a:spcAft>
                          <a:spcPts val="0"/>
                        </a:spcAft>
                      </a:pPr>
                      <a:r>
                        <a:rPr lang="en-GB" sz="1400" i="1" dirty="0">
                          <a:effectLst/>
                          <a:latin typeface=""/>
                          <a:ea typeface="Times New Roman" panose="02020603050405020304" pitchFamily="18" charset="0"/>
                          <a:cs typeface="Times New Roman" panose="02020603050405020304" pitchFamily="18" charset="0"/>
                        </a:rPr>
                        <a:t>(processes to replace stock and key supplies required; provision in emergency pack)</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89814"/>
                  </a:ext>
                </a:extLst>
              </a:tr>
            </a:tbl>
          </a:graphicData>
        </a:graphic>
      </p:graphicFrame>
    </p:spTree>
    <p:extLst>
      <p:ext uri="{BB962C8B-B14F-4D97-AF65-F5344CB8AC3E}">
        <p14:creationId xmlns:p14="http://schemas.microsoft.com/office/powerpoint/2010/main" val="2598311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8" y="444104"/>
            <a:ext cx="12141201"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4800" b="1" dirty="0">
                <a:solidFill>
                  <a:srgbClr val="C00000"/>
                </a:solidFill>
                <a:latin typeface=""/>
              </a:rPr>
              <a:t>Emergency Response Checklist</a:t>
            </a:r>
          </a:p>
        </p:txBody>
      </p:sp>
      <p:graphicFrame>
        <p:nvGraphicFramePr>
          <p:cNvPr id="2" name="Table 1">
            <a:extLst>
              <a:ext uri="{FF2B5EF4-FFF2-40B4-BE49-F238E27FC236}">
                <a16:creationId xmlns:a16="http://schemas.microsoft.com/office/drawing/2014/main" id="{11E04117-3E62-4F63-84C4-CB24EBB3EFE9}"/>
              </a:ext>
            </a:extLst>
          </p:cNvPr>
          <p:cNvGraphicFramePr>
            <a:graphicFrameLocks noGrp="1"/>
          </p:cNvGraphicFramePr>
          <p:nvPr>
            <p:extLst>
              <p:ext uri="{D42A27DB-BD31-4B8C-83A1-F6EECF244321}">
                <p14:modId xmlns:p14="http://schemas.microsoft.com/office/powerpoint/2010/main" val="3863473801"/>
              </p:ext>
            </p:extLst>
          </p:nvPr>
        </p:nvGraphicFramePr>
        <p:xfrm>
          <a:off x="1289961" y="1204998"/>
          <a:ext cx="15691755" cy="8176306"/>
        </p:xfrm>
        <a:graphic>
          <a:graphicData uri="http://schemas.openxmlformats.org/drawingml/2006/table">
            <a:tbl>
              <a:tblPr firstRow="1" firstCol="1" lastRow="1" lastCol="1" bandRow="1" bandCol="1"/>
              <a:tblGrid>
                <a:gridCol w="11799201">
                  <a:extLst>
                    <a:ext uri="{9D8B030D-6E8A-4147-A177-3AD203B41FA5}">
                      <a16:colId xmlns:a16="http://schemas.microsoft.com/office/drawing/2014/main" val="2415419931"/>
                    </a:ext>
                  </a:extLst>
                </a:gridCol>
                <a:gridCol w="3892554">
                  <a:extLst>
                    <a:ext uri="{9D8B030D-6E8A-4147-A177-3AD203B41FA5}">
                      <a16:colId xmlns:a16="http://schemas.microsoft.com/office/drawing/2014/main" val="411671037"/>
                    </a:ext>
                  </a:extLst>
                </a:gridCol>
              </a:tblGrid>
              <a:tr h="312885">
                <a:tc>
                  <a:txBody>
                    <a:bodyPr/>
                    <a:lstStyle/>
                    <a:p>
                      <a:pPr marL="0" marR="0">
                        <a:spcBef>
                          <a:spcPts val="0"/>
                        </a:spcBef>
                        <a:spcAft>
                          <a:spcPts val="0"/>
                        </a:spcAft>
                      </a:pPr>
                      <a:r>
                        <a:rPr lang="en-GB" sz="1500" b="1" dirty="0">
                          <a:solidFill>
                            <a:schemeClr val="bg1"/>
                          </a:solidFill>
                          <a:effectLst/>
                          <a:latin typeface=""/>
                          <a:ea typeface="Cambria" panose="02040503050406030204" pitchFamily="18" charset="0"/>
                          <a:cs typeface="Times New Roman" panose="02020603050405020304" pitchFamily="18" charset="0"/>
                        </a:rPr>
                        <a:t>Task</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spcBef>
                          <a:spcPts val="0"/>
                        </a:spcBef>
                        <a:spcAft>
                          <a:spcPts val="0"/>
                        </a:spcAft>
                      </a:pPr>
                      <a:r>
                        <a:rPr lang="en-GB" sz="1500" b="1" dirty="0">
                          <a:solidFill>
                            <a:schemeClr val="bg1"/>
                          </a:solidFill>
                          <a:effectLst/>
                          <a:latin typeface=""/>
                          <a:ea typeface="Cambria" panose="02040503050406030204" pitchFamily="18" charset="0"/>
                          <a:cs typeface="Times New Roman" panose="02020603050405020304" pitchFamily="18" charset="0"/>
                        </a:rPr>
                        <a:t>Completed</a:t>
                      </a:r>
                      <a:r>
                        <a:rPr lang="en-US" sz="1500" b="0" dirty="0">
                          <a:solidFill>
                            <a:schemeClr val="bg1"/>
                          </a:solidFill>
                          <a:effectLst/>
                          <a:latin typeface=""/>
                          <a:ea typeface="Cambria" panose="02040503050406030204" pitchFamily="18" charset="0"/>
                          <a:cs typeface="Times New Roman" panose="02020603050405020304" pitchFamily="18" charset="0"/>
                        </a:rPr>
                        <a:t> </a:t>
                      </a:r>
                      <a:r>
                        <a:rPr lang="en-GB" sz="1500" b="1" dirty="0">
                          <a:solidFill>
                            <a:schemeClr val="bg1"/>
                          </a:solidFill>
                          <a:effectLst/>
                          <a:latin typeface=""/>
                          <a:ea typeface="Cambria" panose="02040503050406030204" pitchFamily="18" charset="0"/>
                          <a:cs typeface="Times New Roman" panose="02020603050405020304" pitchFamily="18" charset="0"/>
                        </a:rPr>
                        <a:t>(date, time, by)</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467490833"/>
                  </a:ext>
                </a:extLst>
              </a:tr>
              <a:tr h="312885">
                <a:tc>
                  <a:txBody>
                    <a:bodyPr/>
                    <a:lstStyle/>
                    <a:p>
                      <a:pPr marL="0" marR="0" algn="ctr">
                        <a:spcBef>
                          <a:spcPts val="0"/>
                        </a:spcBef>
                        <a:spcAft>
                          <a:spcPts val="0"/>
                        </a:spcAft>
                      </a:pPr>
                      <a:r>
                        <a:rPr lang="en-GB" sz="1500" b="1" dirty="0">
                          <a:solidFill>
                            <a:schemeClr val="tx1"/>
                          </a:solidFill>
                          <a:effectLst/>
                          <a:latin typeface=""/>
                          <a:ea typeface="Cambria" panose="02040503050406030204" pitchFamily="18" charset="0"/>
                          <a:cs typeface="Times New Roman" panose="02020603050405020304" pitchFamily="18" charset="0"/>
                        </a:rPr>
                        <a:t> Actions within 24 hours:</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spcBef>
                          <a:spcPts val="0"/>
                        </a:spcBef>
                        <a:spcAft>
                          <a:spcPts val="0"/>
                        </a:spcAft>
                      </a:pPr>
                      <a:r>
                        <a:rPr lang="en-GB" sz="1500" dirty="0">
                          <a:solidFill>
                            <a:schemeClr val="tx1"/>
                          </a:solidFill>
                          <a:effectLst/>
                          <a:latin typeface=""/>
                          <a:ea typeface="Cambria" panose="02040503050406030204" pitchFamily="18" charset="0"/>
                          <a:cs typeface="Times New Roman" panose="02020603050405020304" pitchFamily="18" charset="0"/>
                        </a:rPr>
                        <a:t> </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453997168"/>
                  </a:ext>
                </a:extLst>
              </a:tr>
              <a:tr h="253245">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Start of log of actions and expenses undertaken – See Page 27</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217796643"/>
                  </a:ext>
                </a:extLst>
              </a:tr>
              <a:tr h="240030">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Liaise with emergency services</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 </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316159611"/>
                  </a:ext>
                </a:extLst>
              </a:tr>
              <a:tr h="362903">
                <a:tc>
                  <a:txBody>
                    <a:bodyPr/>
                    <a:lstStyle/>
                    <a:p>
                      <a:pPr marL="0" marR="0">
                        <a:spcBef>
                          <a:spcPts val="0"/>
                        </a:spcBef>
                        <a:spcAft>
                          <a:spcPts val="0"/>
                        </a:spcAft>
                      </a:pPr>
                      <a:r>
                        <a:rPr lang="en-GB" sz="1500" dirty="0">
                          <a:solidFill>
                            <a:schemeClr val="tx1"/>
                          </a:solidFill>
                          <a:effectLst/>
                          <a:latin typeface=""/>
                          <a:ea typeface="Cambria" panose="02040503050406030204" pitchFamily="18" charset="0"/>
                          <a:cs typeface="Times New Roman" panose="02020603050405020304" pitchFamily="18" charset="0"/>
                        </a:rPr>
                        <a:t>Identify and quantify any damage to the organisation, including staff, premises, equipment, data, records, etc</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590775828"/>
                  </a:ext>
                </a:extLst>
              </a:tr>
              <a:tr h="372980">
                <a:tc>
                  <a:txBody>
                    <a:bodyPr/>
                    <a:lstStyle/>
                    <a:p>
                      <a:pPr marL="0" marR="0" indent="0">
                        <a:lnSpc>
                          <a:spcPts val="1200"/>
                        </a:lnSpc>
                        <a:spcBef>
                          <a:spcPts val="0"/>
                        </a:spcBef>
                        <a:spcAft>
                          <a:spcPts val="0"/>
                        </a:spcAft>
                      </a:pPr>
                      <a:r>
                        <a:rPr lang="en-GB" sz="1500" spc="0" dirty="0">
                          <a:solidFill>
                            <a:schemeClr val="bg1"/>
                          </a:solidFill>
                          <a:effectLst/>
                          <a:latin typeface=""/>
                          <a:ea typeface="Cambria" panose="02040503050406030204" pitchFamily="18" charset="0"/>
                          <a:cs typeface="Times New Roman" panose="02020603050405020304" pitchFamily="18" charset="0"/>
                        </a:rPr>
                        <a:t>Assess the key priorities for the remainder of the working day and take relevant action. </a:t>
                      </a:r>
                      <a:r>
                        <a:rPr lang="en-GB" sz="1500" spc="-25" dirty="0">
                          <a:solidFill>
                            <a:schemeClr val="bg1"/>
                          </a:solidFill>
                          <a:effectLst/>
                          <a:latin typeface=""/>
                          <a:ea typeface="Cambria" panose="02040503050406030204" pitchFamily="18" charset="0"/>
                          <a:cs typeface="Times New Roman" panose="02020603050405020304" pitchFamily="18" charset="0"/>
                        </a:rPr>
                        <a:t>Consider sending staff home, to recovery site etc</a:t>
                      </a:r>
                      <a:endParaRPr lang="en-US" sz="1500" spc="-25"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tabLst>
                          <a:tab pos="2637155" algn="ctr"/>
                          <a:tab pos="5274310" algn="r"/>
                          <a:tab pos="457200" algn="l"/>
                        </a:tabLs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499293739"/>
                  </a:ext>
                </a:extLst>
              </a:tr>
              <a:tr h="372980">
                <a:tc>
                  <a:txBody>
                    <a:bodyPr/>
                    <a:lstStyle/>
                    <a:p>
                      <a:pPr marL="0" marR="0" indent="0">
                        <a:lnSpc>
                          <a:spcPts val="1200"/>
                        </a:lnSpc>
                        <a:spcBef>
                          <a:spcPts val="0"/>
                        </a:spcBef>
                        <a:spcAft>
                          <a:spcPts val="0"/>
                        </a:spcAft>
                      </a:pPr>
                      <a:r>
                        <a:rPr lang="en-GB" sz="1500" spc="0" dirty="0">
                          <a:effectLst/>
                          <a:latin typeface=""/>
                          <a:ea typeface="Cambria" panose="02040503050406030204" pitchFamily="18" charset="0"/>
                          <a:cs typeface="Times New Roman" panose="02020603050405020304" pitchFamily="18" charset="0"/>
                        </a:rPr>
                        <a:t>Inform staff what is required of them. </a:t>
                      </a:r>
                      <a:endParaRPr lang="en-US" sz="1500" spc="-25"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i="1" dirty="0">
                          <a:solidFill>
                            <a:srgbClr val="FF0000"/>
                          </a:solidFill>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260254448"/>
                  </a:ext>
                </a:extLst>
              </a:tr>
              <a:tr h="245439">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Identify which critical functions have been disrupted</a:t>
                      </a: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019643650"/>
                  </a:ext>
                </a:extLst>
              </a:tr>
              <a:tr h="469326">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Convene those responsible for recovering identified critical functions, and decide upon the actions to be taken, and in what time-frames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030962592"/>
                  </a:ext>
                </a:extLst>
              </a:tr>
              <a:tr h="960120">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Provide information to:</a:t>
                      </a:r>
                      <a:endParaRPr lang="en-US" sz="1500" dirty="0">
                        <a:solidFill>
                          <a:schemeClr val="bg1"/>
                        </a:solidFill>
                        <a:effectLst/>
                        <a:latin typeface=""/>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GB" sz="1500" dirty="0">
                          <a:solidFill>
                            <a:schemeClr val="bg1"/>
                          </a:solidFill>
                          <a:effectLst/>
                          <a:latin typeface=""/>
                          <a:ea typeface="Cambria" panose="02040503050406030204" pitchFamily="18" charset="0"/>
                          <a:cs typeface="Times New Roman" panose="02020603050405020304" pitchFamily="18" charset="0"/>
                        </a:rPr>
                        <a:t>Staff</a:t>
                      </a:r>
                      <a:endParaRPr lang="en-US" sz="1500" dirty="0">
                        <a:solidFill>
                          <a:schemeClr val="bg1"/>
                        </a:solidFill>
                        <a:effectLst/>
                        <a:latin typeface=""/>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GB" sz="1500" dirty="0">
                          <a:solidFill>
                            <a:schemeClr val="bg1"/>
                          </a:solidFill>
                          <a:effectLst/>
                          <a:latin typeface=""/>
                          <a:ea typeface="Cambria" panose="02040503050406030204" pitchFamily="18" charset="0"/>
                          <a:cs typeface="Times New Roman" panose="02020603050405020304" pitchFamily="18" charset="0"/>
                        </a:rPr>
                        <a:t>Suppliers and customers</a:t>
                      </a:r>
                      <a:endParaRPr lang="en-US" sz="1500" dirty="0">
                        <a:solidFill>
                          <a:schemeClr val="bg1"/>
                        </a:solidFill>
                        <a:effectLst/>
                        <a:latin typeface=""/>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GB" sz="1500" dirty="0">
                          <a:solidFill>
                            <a:schemeClr val="bg1"/>
                          </a:solidFill>
                          <a:effectLst/>
                          <a:latin typeface=""/>
                          <a:ea typeface="Cambria" panose="02040503050406030204" pitchFamily="18" charset="0"/>
                          <a:cs typeface="Times New Roman" panose="02020603050405020304" pitchFamily="18" charset="0"/>
                        </a:rPr>
                        <a:t>Insurance company</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247892759"/>
                  </a:ext>
                </a:extLst>
              </a:tr>
              <a:tr h="646701">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Publicise the interim arrangements for delivery of critical activities. Ensure all stakeholders are kept informed of contingency arrangements </a:t>
                      </a:r>
                      <a:r>
                        <a:rPr lang="en-GB" sz="1500">
                          <a:effectLst/>
                          <a:latin typeface=""/>
                          <a:ea typeface="Cambria" panose="02040503050406030204" pitchFamily="18" charset="0"/>
                          <a:cs typeface="Times New Roman" panose="02020603050405020304" pitchFamily="18" charset="0"/>
                        </a:rPr>
                        <a:t>as appropriate</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i="1" dirty="0">
                          <a:solidFill>
                            <a:srgbClr val="FF0000"/>
                          </a:solidFill>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544713898"/>
                  </a:ext>
                </a:extLst>
              </a:tr>
              <a:tr h="436758">
                <a:tc>
                  <a:txBody>
                    <a:bodyPr/>
                    <a:lstStyle/>
                    <a:p>
                      <a:pPr marL="0" marR="0" indent="0">
                        <a:lnSpc>
                          <a:spcPct val="150000"/>
                        </a:lnSpc>
                        <a:spcBef>
                          <a:spcPts val="0"/>
                        </a:spcBef>
                        <a:spcAft>
                          <a:spcPts val="0"/>
                        </a:spcAft>
                      </a:pPr>
                      <a:r>
                        <a:rPr lang="en-GB" sz="1500" spc="0" dirty="0">
                          <a:solidFill>
                            <a:schemeClr val="bg1"/>
                          </a:solidFill>
                          <a:effectLst/>
                          <a:latin typeface=""/>
                          <a:ea typeface="Cambria" panose="02040503050406030204" pitchFamily="18" charset="0"/>
                          <a:cs typeface="Times New Roman" panose="02020603050405020304" pitchFamily="18" charset="0"/>
                        </a:rPr>
                        <a:t>Recover vital assets/equipment to enable delivery of critical activities.</a:t>
                      </a:r>
                      <a:endParaRPr lang="en-US" sz="1500" spc="-25" dirty="0">
                        <a:solidFill>
                          <a:schemeClr val="bg1"/>
                        </a:solidFill>
                        <a:effectLst/>
                        <a:latin typeface=""/>
                        <a:ea typeface="Cambria" panose="02040503050406030204" pitchFamily="18" charset="0"/>
                        <a:cs typeface="Times New Roman" panose="02020603050405020304" pitchFamily="18" charset="0"/>
                      </a:endParaRPr>
                    </a:p>
                    <a:p>
                      <a:pPr marL="0" marR="0" indent="0">
                        <a:lnSpc>
                          <a:spcPct val="150000"/>
                        </a:lnSpc>
                        <a:spcBef>
                          <a:spcPts val="0"/>
                        </a:spcBef>
                        <a:spcAft>
                          <a:spcPts val="0"/>
                        </a:spcAft>
                      </a:pPr>
                      <a:r>
                        <a:rPr lang="en-GB" sz="1500" spc="-25" dirty="0">
                          <a:solidFill>
                            <a:schemeClr val="bg1"/>
                          </a:solidFill>
                          <a:effectLst/>
                          <a:latin typeface=""/>
                          <a:ea typeface="Cambria" panose="02040503050406030204" pitchFamily="18" charset="0"/>
                          <a:cs typeface="Times New Roman" panose="02020603050405020304" pitchFamily="18" charset="0"/>
                        </a:rPr>
                        <a:t>The essential equipment/resources/information that need to be recovered where possible are:</a:t>
                      </a:r>
                      <a:endParaRPr lang="en-US" sz="1500" spc="-25"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736825535"/>
                  </a:ext>
                </a:extLst>
              </a:tr>
              <a:tr h="308610">
                <a:tc>
                  <a:txBody>
                    <a:bodyPr/>
                    <a:lstStyle/>
                    <a:p>
                      <a:pPr marL="0" marR="0" algn="ctr">
                        <a:spcBef>
                          <a:spcPts val="0"/>
                        </a:spcBef>
                        <a:spcAft>
                          <a:spcPts val="0"/>
                        </a:spcAft>
                      </a:pPr>
                      <a:r>
                        <a:rPr lang="en-GB" sz="1500" b="1" dirty="0">
                          <a:solidFill>
                            <a:schemeClr val="tx1"/>
                          </a:solidFill>
                          <a:effectLst/>
                          <a:latin typeface=""/>
                          <a:ea typeface="Cambria" panose="02040503050406030204" pitchFamily="18" charset="0"/>
                          <a:cs typeface="Times New Roman" panose="02020603050405020304" pitchFamily="18" charset="0"/>
                        </a:rPr>
                        <a:t> Daily actions during the recovery process:</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spcBef>
                          <a:spcPts val="0"/>
                        </a:spcBef>
                        <a:spcAft>
                          <a:spcPts val="0"/>
                        </a:spcAft>
                      </a:pPr>
                      <a:r>
                        <a:rPr lang="en-GB" sz="1500" dirty="0">
                          <a:solidFill>
                            <a:schemeClr val="tx1"/>
                          </a:solidFill>
                          <a:effectLst/>
                          <a:latin typeface=""/>
                          <a:ea typeface="Cambria" panose="02040503050406030204" pitchFamily="18" charset="0"/>
                          <a:cs typeface="Times New Roman" panose="02020603050405020304" pitchFamily="18" charset="0"/>
                        </a:rPr>
                        <a:t> </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797599554"/>
                  </a:ext>
                </a:extLst>
              </a:tr>
              <a:tr h="398610">
                <a:tc>
                  <a:txBody>
                    <a:bodyPr/>
                    <a:lstStyle/>
                    <a:p>
                      <a:pPr marL="0" marR="0">
                        <a:spcBef>
                          <a:spcPts val="0"/>
                        </a:spcBef>
                        <a:spcAft>
                          <a:spcPts val="0"/>
                        </a:spcAft>
                      </a:pPr>
                      <a:r>
                        <a:rPr lang="en-GB" sz="1500" dirty="0">
                          <a:solidFill>
                            <a:schemeClr val="tx1"/>
                          </a:solidFill>
                          <a:effectLst/>
                          <a:latin typeface=""/>
                          <a:ea typeface="Cambria" panose="02040503050406030204" pitchFamily="18" charset="0"/>
                          <a:cs typeface="Times New Roman" panose="02020603050405020304" pitchFamily="18" charset="0"/>
                        </a:rPr>
                        <a:t>Convene those responsible for recovery to understand progress made, obstacles encountered, and decide continuing recovery process</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dirty="0">
                          <a:solidFill>
                            <a:schemeClr val="tx1"/>
                          </a:solidFill>
                          <a:effectLst/>
                          <a:latin typeface=""/>
                          <a:ea typeface="Cambria" panose="02040503050406030204" pitchFamily="18" charset="0"/>
                          <a:cs typeface="Times New Roman" panose="02020603050405020304" pitchFamily="18" charset="0"/>
                        </a:rPr>
                        <a:t> </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605402044"/>
                  </a:ext>
                </a:extLst>
              </a:tr>
              <a:tr h="960120">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Provide information to:</a:t>
                      </a:r>
                      <a:endParaRPr lang="en-US" sz="1500" dirty="0">
                        <a:solidFill>
                          <a:schemeClr val="bg1"/>
                        </a:solidFill>
                        <a:effectLst/>
                        <a:latin typeface=""/>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GB" sz="1500" dirty="0">
                          <a:solidFill>
                            <a:schemeClr val="bg1"/>
                          </a:solidFill>
                          <a:effectLst/>
                          <a:latin typeface=""/>
                          <a:ea typeface="Cambria" panose="02040503050406030204" pitchFamily="18" charset="0"/>
                          <a:cs typeface="Times New Roman" panose="02020603050405020304" pitchFamily="18" charset="0"/>
                        </a:rPr>
                        <a:t>Staff</a:t>
                      </a:r>
                      <a:endParaRPr lang="en-US" sz="1500" dirty="0">
                        <a:solidFill>
                          <a:schemeClr val="bg1"/>
                        </a:solidFill>
                        <a:effectLst/>
                        <a:latin typeface=""/>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GB" sz="1500" dirty="0">
                          <a:solidFill>
                            <a:schemeClr val="bg1"/>
                          </a:solidFill>
                          <a:effectLst/>
                          <a:latin typeface=""/>
                          <a:ea typeface="Cambria" panose="02040503050406030204" pitchFamily="18" charset="0"/>
                          <a:cs typeface="Times New Roman" panose="02020603050405020304" pitchFamily="18" charset="0"/>
                        </a:rPr>
                        <a:t>Suppliers and customers</a:t>
                      </a:r>
                      <a:endParaRPr lang="en-US" sz="1500" dirty="0">
                        <a:solidFill>
                          <a:schemeClr val="bg1"/>
                        </a:solidFill>
                        <a:effectLst/>
                        <a:latin typeface=""/>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GB" sz="1500" dirty="0">
                          <a:solidFill>
                            <a:schemeClr val="bg1"/>
                          </a:solidFill>
                          <a:effectLst/>
                          <a:latin typeface=""/>
                          <a:ea typeface="Cambria" panose="02040503050406030204" pitchFamily="18" charset="0"/>
                          <a:cs typeface="Times New Roman" panose="02020603050405020304" pitchFamily="18" charset="0"/>
                        </a:rPr>
                        <a:t>Insurance company</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3263239838"/>
                  </a:ext>
                </a:extLst>
              </a:tr>
              <a:tr h="347356">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Provide public information to maintain the reputation of the organisation and keep relevant authorities informed</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519086254"/>
                  </a:ext>
                </a:extLst>
              </a:tr>
              <a:tr h="342900">
                <a:tc>
                  <a:txBody>
                    <a:bodyPr/>
                    <a:lstStyle/>
                    <a:p>
                      <a:pPr marL="0" marR="0" algn="ctr">
                        <a:spcBef>
                          <a:spcPts val="0"/>
                        </a:spcBef>
                        <a:spcAft>
                          <a:spcPts val="0"/>
                        </a:spcAft>
                      </a:pPr>
                      <a:r>
                        <a:rPr lang="en-GB" sz="1500" b="1" dirty="0">
                          <a:solidFill>
                            <a:schemeClr val="tx1"/>
                          </a:solidFill>
                          <a:effectLst/>
                          <a:latin typeface=""/>
                          <a:ea typeface="Cambria" panose="02040503050406030204" pitchFamily="18" charset="0"/>
                          <a:cs typeface="Times New Roman" panose="02020603050405020304" pitchFamily="18" charset="0"/>
                        </a:rPr>
                        <a:t>Following the recovery process:</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spcBef>
                          <a:spcPts val="0"/>
                        </a:spcBef>
                        <a:spcAft>
                          <a:spcPts val="0"/>
                        </a:spcAft>
                      </a:pPr>
                      <a:r>
                        <a:rPr lang="en-GB" sz="1500" b="1" dirty="0">
                          <a:solidFill>
                            <a:schemeClr val="tx1"/>
                          </a:solidFill>
                          <a:effectLst/>
                          <a:latin typeface=""/>
                          <a:ea typeface="Cambria" panose="02040503050406030204" pitchFamily="18" charset="0"/>
                          <a:cs typeface="Times New Roman" panose="02020603050405020304" pitchFamily="18" charset="0"/>
                        </a:rPr>
                        <a:t> </a:t>
                      </a:r>
                      <a:endParaRPr lang="en-US" sz="1500" dirty="0">
                        <a:solidFill>
                          <a:schemeClr val="tx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819373594"/>
                  </a:ext>
                </a:extLst>
              </a:tr>
              <a:tr h="312885">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Arrange a debrief of all staff and identify any additional staff welfare needs</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a:spcBef>
                          <a:spcPts val="0"/>
                        </a:spcBef>
                        <a:spcAft>
                          <a:spcPts val="0"/>
                        </a:spcAft>
                      </a:pPr>
                      <a:r>
                        <a:rPr lang="en-GB" sz="1500" dirty="0">
                          <a:solidFill>
                            <a:schemeClr val="bg1"/>
                          </a:solidFill>
                          <a:effectLst/>
                          <a:latin typeface=""/>
                          <a:ea typeface="Cambria" panose="02040503050406030204" pitchFamily="18" charset="0"/>
                          <a:cs typeface="Times New Roman" panose="02020603050405020304" pitchFamily="18" charset="0"/>
                        </a:rPr>
                        <a:t> </a:t>
                      </a:r>
                      <a:endParaRPr lang="en-US" sz="1500" dirty="0">
                        <a:solidFill>
                          <a:schemeClr val="bg1"/>
                        </a:solidFill>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768528175"/>
                  </a:ext>
                </a:extLst>
              </a:tr>
              <a:tr h="312885">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Use information gained from the debrief to review and update this business continuity management plan</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spcBef>
                          <a:spcPts val="0"/>
                        </a:spcBef>
                        <a:spcAft>
                          <a:spcPts val="0"/>
                        </a:spcAft>
                      </a:pPr>
                      <a:r>
                        <a:rPr lang="en-GB" sz="1500" dirty="0">
                          <a:effectLst/>
                          <a:latin typeface=""/>
                          <a:ea typeface="Cambria" panose="02040503050406030204" pitchFamily="18" charset="0"/>
                          <a:cs typeface="Times New Roman" panose="02020603050405020304" pitchFamily="18" charset="0"/>
                        </a:rPr>
                        <a:t> </a:t>
                      </a:r>
                      <a:endParaRPr lang="en-US" sz="1500" dirty="0">
                        <a:effectLst/>
                        <a:latin typeface=""/>
                        <a:ea typeface="Cambria" panose="02040503050406030204" pitchFamily="18" charset="0"/>
                        <a:cs typeface="Times New Roman" panose="02020603050405020304" pitchFamily="18" charset="0"/>
                      </a:endParaRPr>
                    </a:p>
                  </a:txBody>
                  <a:tcPr marL="43792" marR="437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686481260"/>
                  </a:ext>
                </a:extLst>
              </a:tr>
            </a:tbl>
          </a:graphicData>
        </a:graphic>
      </p:graphicFrame>
    </p:spTree>
    <p:extLst>
      <p:ext uri="{BB962C8B-B14F-4D97-AF65-F5344CB8AC3E}">
        <p14:creationId xmlns:p14="http://schemas.microsoft.com/office/powerpoint/2010/main" val="1128215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77" name="Content Placeholder 1">
            <a:extLst>
              <a:ext uri="{FF2B5EF4-FFF2-40B4-BE49-F238E27FC236}">
                <a16:creationId xmlns:a16="http://schemas.microsoft.com/office/drawing/2014/main" id="{54447279-E5B9-4AD6-A240-34E4098FE1C0}"/>
              </a:ext>
            </a:extLst>
          </p:cNvPr>
          <p:cNvSpPr txBox="1">
            <a:spLocks/>
          </p:cNvSpPr>
          <p:nvPr/>
        </p:nvSpPr>
        <p:spPr>
          <a:xfrm>
            <a:off x="882266" y="1828589"/>
            <a:ext cx="9480934" cy="6588130"/>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lvl="1" algn="just" fontAlgn="auto">
              <a:lnSpc>
                <a:spcPct val="120000"/>
              </a:lnSpc>
              <a:spcBef>
                <a:spcPts val="0"/>
              </a:spcBef>
              <a:spcAft>
                <a:spcPts val="0"/>
              </a:spcAft>
              <a:buFont typeface="+mj-lt"/>
              <a:buAutoNum type="alphaLcParenR"/>
            </a:pPr>
            <a:endParaRPr lang="en-GB" sz="1800" dirty="0">
              <a:solidFill>
                <a:schemeClr val="bg1"/>
              </a:solidFill>
              <a:latin typeface="Roboto" pitchFamily="2" charset="0"/>
              <a:ea typeface="Roboto" pitchFamily="2" charset="0"/>
            </a:endParaRPr>
          </a:p>
          <a:p>
            <a:pPr algn="just" fontAlgn="auto">
              <a:lnSpc>
                <a:spcPct val="120000"/>
              </a:lnSpc>
              <a:spcBef>
                <a:spcPts val="0"/>
              </a:spcBef>
              <a:spcAft>
                <a:spcPts val="0"/>
              </a:spcAft>
              <a:buFont typeface="+mj-lt"/>
              <a:buAutoNum type="arabicPeriod"/>
            </a:pPr>
            <a:endParaRPr lang="en-GB" sz="2000" dirty="0">
              <a:solidFill>
                <a:schemeClr val="bg1"/>
              </a:solidFill>
              <a:latin typeface="Roboto" pitchFamily="2" charset="0"/>
              <a:ea typeface="Roboto" pitchFamily="2" charset="0"/>
            </a:endParaRPr>
          </a:p>
          <a:p>
            <a:pPr marL="457200" indent="-457200" algn="just" fontAlgn="auto">
              <a:lnSpc>
                <a:spcPct val="120000"/>
              </a:lnSpc>
              <a:spcBef>
                <a:spcPts val="0"/>
              </a:spcBef>
              <a:spcAft>
                <a:spcPts val="0"/>
              </a:spcAft>
              <a:buFont typeface="+mj-lt"/>
              <a:buAutoNum type="arabicPeriod"/>
            </a:pPr>
            <a:endParaRPr lang="en-GB" sz="2400" dirty="0">
              <a:solidFill>
                <a:schemeClr val="bg1"/>
              </a:solidFill>
              <a:latin typeface="Roboto" pitchFamily="2" charset="0"/>
              <a:ea typeface="Roboto" pitchFamily="2" charset="0"/>
            </a:endParaRPr>
          </a:p>
          <a:p>
            <a:pPr marL="0" indent="0" algn="just" fontAlgn="auto">
              <a:spcAft>
                <a:spcPts val="0"/>
              </a:spcAft>
              <a:buFont typeface="Arial" panose="020B0604020202020204" pitchFamily="34" charset="0"/>
              <a:buNone/>
            </a:pPr>
            <a:endParaRPr lang="en-GB" sz="2400" b="1" u="sng" dirty="0">
              <a:solidFill>
                <a:schemeClr val="bg1"/>
              </a:solidFill>
              <a:latin typeface="Roboto" pitchFamily="2" charset="0"/>
              <a:ea typeface="Roboto" pitchFamily="2" charset="0"/>
            </a:endParaRPr>
          </a:p>
        </p:txBody>
      </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8" y="444104"/>
            <a:ext cx="12141201"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4800" b="1" dirty="0">
                <a:solidFill>
                  <a:srgbClr val="C00000"/>
                </a:solidFill>
                <a:latin typeface=""/>
              </a:rPr>
              <a:t>Emergency Response Checklist</a:t>
            </a:r>
          </a:p>
        </p:txBody>
      </p:sp>
      <p:graphicFrame>
        <p:nvGraphicFramePr>
          <p:cNvPr id="5" name="Table 4">
            <a:extLst>
              <a:ext uri="{FF2B5EF4-FFF2-40B4-BE49-F238E27FC236}">
                <a16:creationId xmlns:a16="http://schemas.microsoft.com/office/drawing/2014/main" id="{190FF0BB-C497-692F-443B-7304581F3601}"/>
              </a:ext>
            </a:extLst>
          </p:cNvPr>
          <p:cNvGraphicFramePr>
            <a:graphicFrameLocks noGrp="1"/>
          </p:cNvGraphicFramePr>
          <p:nvPr>
            <p:extLst>
              <p:ext uri="{D42A27DB-BD31-4B8C-83A1-F6EECF244321}">
                <p14:modId xmlns:p14="http://schemas.microsoft.com/office/powerpoint/2010/main" val="1438769541"/>
              </p:ext>
            </p:extLst>
          </p:nvPr>
        </p:nvGraphicFramePr>
        <p:xfrm>
          <a:off x="1253319" y="1773422"/>
          <a:ext cx="15777378" cy="3196071"/>
        </p:xfrm>
        <a:graphic>
          <a:graphicData uri="http://schemas.openxmlformats.org/drawingml/2006/table">
            <a:tbl>
              <a:tblPr firstRow="1" firstCol="1" lastRow="1" lastCol="1" bandRow="1" bandCol="1"/>
              <a:tblGrid>
                <a:gridCol w="2893570">
                  <a:extLst>
                    <a:ext uri="{9D8B030D-6E8A-4147-A177-3AD203B41FA5}">
                      <a16:colId xmlns:a16="http://schemas.microsoft.com/office/drawing/2014/main" val="2751050133"/>
                    </a:ext>
                  </a:extLst>
                </a:gridCol>
                <a:gridCol w="2891715">
                  <a:extLst>
                    <a:ext uri="{9D8B030D-6E8A-4147-A177-3AD203B41FA5}">
                      <a16:colId xmlns:a16="http://schemas.microsoft.com/office/drawing/2014/main" val="2244899267"/>
                    </a:ext>
                  </a:extLst>
                </a:gridCol>
                <a:gridCol w="3780979">
                  <a:extLst>
                    <a:ext uri="{9D8B030D-6E8A-4147-A177-3AD203B41FA5}">
                      <a16:colId xmlns:a16="http://schemas.microsoft.com/office/drawing/2014/main" val="3505574648"/>
                    </a:ext>
                  </a:extLst>
                </a:gridCol>
                <a:gridCol w="3250278">
                  <a:extLst>
                    <a:ext uri="{9D8B030D-6E8A-4147-A177-3AD203B41FA5}">
                      <a16:colId xmlns:a16="http://schemas.microsoft.com/office/drawing/2014/main" val="279100563"/>
                    </a:ext>
                  </a:extLst>
                </a:gridCol>
                <a:gridCol w="2960836">
                  <a:extLst>
                    <a:ext uri="{9D8B030D-6E8A-4147-A177-3AD203B41FA5}">
                      <a16:colId xmlns:a16="http://schemas.microsoft.com/office/drawing/2014/main" val="468562883"/>
                    </a:ext>
                  </a:extLst>
                </a:gridCol>
              </a:tblGrid>
              <a:tr h="245086">
                <a:tc>
                  <a:txBody>
                    <a:bodyPr/>
                    <a:lstStyle/>
                    <a:p>
                      <a:pPr marL="0" marR="0" algn="ctr">
                        <a:spcBef>
                          <a:spcPts val="0"/>
                        </a:spcBef>
                        <a:spcAft>
                          <a:spcPts val="0"/>
                        </a:spcAft>
                      </a:pPr>
                      <a:r>
                        <a:rPr lang="en-GB" sz="1400" b="1" dirty="0">
                          <a:solidFill>
                            <a:schemeClr val="bg1"/>
                          </a:solidFill>
                          <a:effectLst/>
                          <a:latin typeface=""/>
                          <a:ea typeface="Cambria" panose="02040503050406030204" pitchFamily="18" charset="0"/>
                          <a:cs typeface="Times New Roman" panose="02020603050405020304" pitchFamily="18" charset="0"/>
                        </a:rPr>
                        <a:t>Name</a:t>
                      </a:r>
                      <a:endParaRPr lang="en-US" sz="14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Cambria" panose="02040503050406030204" pitchFamily="18" charset="0"/>
                          <a:cs typeface="Times New Roman" panose="02020603050405020304" pitchFamily="18" charset="0"/>
                        </a:rPr>
                        <a:t>Job Title</a:t>
                      </a:r>
                      <a:endParaRPr lang="en-US" sz="14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Cambria" panose="02040503050406030204" pitchFamily="18" charset="0"/>
                          <a:cs typeface="Times New Roman" panose="02020603050405020304" pitchFamily="18" charset="0"/>
                        </a:rPr>
                        <a:t>Office Contact</a:t>
                      </a:r>
                      <a:endParaRPr lang="en-US" sz="14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Cambria" panose="02040503050406030204" pitchFamily="18" charset="0"/>
                          <a:cs typeface="Times New Roman" panose="02020603050405020304" pitchFamily="18" charset="0"/>
                        </a:rPr>
                        <a:t>Mobile Contact</a:t>
                      </a:r>
                      <a:endParaRPr lang="en-US" sz="14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Cambria" panose="02040503050406030204" pitchFamily="18" charset="0"/>
                          <a:cs typeface="Times New Roman" panose="02020603050405020304" pitchFamily="18" charset="0"/>
                        </a:rPr>
                        <a:t>Home Contact</a:t>
                      </a:r>
                      <a:endParaRPr lang="en-US" sz="14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968223901"/>
                  </a:ext>
                </a:extLst>
              </a:tr>
              <a:tr h="245086">
                <a:tc>
                  <a:txBody>
                    <a:bodyPr/>
                    <a:lstStyle/>
                    <a:p>
                      <a:pPr marL="0" marR="0">
                        <a:spcBef>
                          <a:spcPts val="0"/>
                        </a:spcBef>
                        <a:spcAft>
                          <a:spcPts val="0"/>
                        </a:spcAft>
                      </a:pPr>
                      <a:r>
                        <a:rPr lang="en-GB" sz="1400" b="1" dirty="0">
                          <a:effectLst/>
                          <a:latin typeface=""/>
                          <a:ea typeface="Cambria" panose="02040503050406030204" pitchFamily="18" charset="0"/>
                          <a:cs typeface="Times New Roman" panose="02020603050405020304" pitchFamily="18" charset="0"/>
                        </a:rPr>
                        <a:t>Staff name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b="1" dirty="0">
                          <a:effectLst/>
                          <a:latin typeface=""/>
                          <a:ea typeface="Cambria" panose="02040503050406030204" pitchFamily="18" charset="0"/>
                          <a:cs typeface="Times New Roman" panose="02020603050405020304" pitchFamily="18" charset="0"/>
                        </a:rPr>
                        <a:t>Manager</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b="1" dirty="0">
                          <a:effectLst/>
                          <a:latin typeface=""/>
                          <a:ea typeface="Cambria" panose="02040503050406030204" pitchFamily="18" charset="0"/>
                          <a:cs typeface="Times New Roman" panose="02020603050405020304" pitchFamily="18" charset="0"/>
                        </a:rPr>
                        <a:t>000000000</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b="1">
                          <a:effectLst/>
                          <a:latin typeface=""/>
                          <a:ea typeface="Cambria" panose="02040503050406030204" pitchFamily="18" charset="0"/>
                          <a:cs typeface="Times New Roman" panose="02020603050405020304" pitchFamily="18" charset="0"/>
                        </a:rPr>
                        <a:t>000000000</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b="1" dirty="0">
                          <a:effectLst/>
                          <a:latin typeface=""/>
                          <a:ea typeface="Cambria" panose="02040503050406030204" pitchFamily="18" charset="0"/>
                          <a:cs typeface="Times New Roman" panose="02020603050405020304" pitchFamily="18" charset="0"/>
                        </a:rPr>
                        <a:t>000000000</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694223"/>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836556"/>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2045871"/>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8775996"/>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9395061"/>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5250849"/>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7713238"/>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9205877"/>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2451099"/>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3449316"/>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061654"/>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3060339"/>
                  </a:ext>
                </a:extLst>
              </a:tr>
              <a:tr h="204238">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100" b="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5107569"/>
                  </a:ext>
                </a:extLst>
              </a:tr>
              <a:tr h="255043">
                <a:tc>
                  <a:txBody>
                    <a:bodyPr/>
                    <a:lstStyle/>
                    <a:p>
                      <a:pPr marL="0" marR="0" algn="just">
                        <a:lnSpc>
                          <a:spcPct val="150000"/>
                        </a:lnSpc>
                        <a:spcBef>
                          <a:spcPts val="0"/>
                        </a:spcBef>
                        <a:spcAft>
                          <a:spcPts val="0"/>
                        </a:spcAft>
                      </a:pPr>
                      <a:r>
                        <a:rPr lang="en-GB" sz="1100" i="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GB" sz="1100" i="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GB" sz="1100" i="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GB" sz="1100" i="1">
                          <a:effectLst/>
                          <a:latin typeface=""/>
                          <a:ea typeface="Cambria" panose="02040503050406030204" pitchFamily="18" charset="0"/>
                          <a:cs typeface="Times New Roman" panose="02020603050405020304" pitchFamily="18" charset="0"/>
                        </a:rPr>
                        <a:t> </a:t>
                      </a:r>
                      <a:endParaRPr lang="en-US" sz="140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GB" sz="1100" i="1" dirty="0">
                          <a:effectLst/>
                          <a:latin typeface=""/>
                          <a:ea typeface="Cambria" panose="02040503050406030204" pitchFamily="18" charset="0"/>
                          <a:cs typeface="Times New Roman" panose="02020603050405020304" pitchFamily="18" charset="0"/>
                        </a:rPr>
                        <a:t> </a:t>
                      </a:r>
                      <a:endParaRPr lang="en-US" sz="1400" dirty="0">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4818223"/>
                  </a:ext>
                </a:extLst>
              </a:tr>
            </a:tbl>
          </a:graphicData>
        </a:graphic>
      </p:graphicFrame>
      <p:sp>
        <p:nvSpPr>
          <p:cNvPr id="6" name="Title 2">
            <a:extLst>
              <a:ext uri="{FF2B5EF4-FFF2-40B4-BE49-F238E27FC236}">
                <a16:creationId xmlns:a16="http://schemas.microsoft.com/office/drawing/2014/main" id="{0B03E175-6BCF-FE80-0753-B31996ACF236}"/>
              </a:ext>
            </a:extLst>
          </p:cNvPr>
          <p:cNvSpPr txBox="1">
            <a:spLocks/>
          </p:cNvSpPr>
          <p:nvPr/>
        </p:nvSpPr>
        <p:spPr>
          <a:xfrm>
            <a:off x="1243823" y="5092622"/>
            <a:ext cx="2527713" cy="453723"/>
          </a:xfrm>
          <a:prstGeom prst="rect">
            <a:avLst/>
          </a:prstGeom>
        </p:spPr>
        <p:txBody>
          <a:bodyPr vert="horz" lIns="102870" tIns="51435" rIns="102870" bIns="51435" rtlCol="0" anchor="ctr">
            <a:norm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1575" i="0" dirty="0">
                <a:solidFill>
                  <a:srgbClr val="C00000"/>
                </a:solidFill>
                <a:latin typeface=""/>
                <a:ea typeface="Cambria" panose="02040503050406030204" pitchFamily="18" charset="0"/>
              </a:rPr>
              <a:t>JC Partner Contact List</a:t>
            </a:r>
          </a:p>
        </p:txBody>
      </p:sp>
      <p:graphicFrame>
        <p:nvGraphicFramePr>
          <p:cNvPr id="7" name="Table 6">
            <a:extLst>
              <a:ext uri="{FF2B5EF4-FFF2-40B4-BE49-F238E27FC236}">
                <a16:creationId xmlns:a16="http://schemas.microsoft.com/office/drawing/2014/main" id="{17E8DBEA-36BC-F9F8-0FE8-FB7CF69DE083}"/>
              </a:ext>
            </a:extLst>
          </p:cNvPr>
          <p:cNvGraphicFramePr>
            <a:graphicFrameLocks noGrp="1"/>
          </p:cNvGraphicFramePr>
          <p:nvPr>
            <p:extLst>
              <p:ext uri="{D42A27DB-BD31-4B8C-83A1-F6EECF244321}">
                <p14:modId xmlns:p14="http://schemas.microsoft.com/office/powerpoint/2010/main" val="387862712"/>
              </p:ext>
            </p:extLst>
          </p:nvPr>
        </p:nvGraphicFramePr>
        <p:xfrm>
          <a:off x="1253320" y="5482374"/>
          <a:ext cx="15777380" cy="3535680"/>
        </p:xfrm>
        <a:graphic>
          <a:graphicData uri="http://schemas.openxmlformats.org/drawingml/2006/table">
            <a:tbl>
              <a:tblPr firstRow="1" firstCol="1" lastRow="1" lastCol="1" bandRow="1" bandCol="1"/>
              <a:tblGrid>
                <a:gridCol w="5713023">
                  <a:extLst>
                    <a:ext uri="{9D8B030D-6E8A-4147-A177-3AD203B41FA5}">
                      <a16:colId xmlns:a16="http://schemas.microsoft.com/office/drawing/2014/main" val="3845754036"/>
                    </a:ext>
                  </a:extLst>
                </a:gridCol>
                <a:gridCol w="3841128">
                  <a:extLst>
                    <a:ext uri="{9D8B030D-6E8A-4147-A177-3AD203B41FA5}">
                      <a16:colId xmlns:a16="http://schemas.microsoft.com/office/drawing/2014/main" val="1030340631"/>
                    </a:ext>
                  </a:extLst>
                </a:gridCol>
                <a:gridCol w="3111316">
                  <a:extLst>
                    <a:ext uri="{9D8B030D-6E8A-4147-A177-3AD203B41FA5}">
                      <a16:colId xmlns:a16="http://schemas.microsoft.com/office/drawing/2014/main" val="491301855"/>
                    </a:ext>
                  </a:extLst>
                </a:gridCol>
                <a:gridCol w="3111913">
                  <a:extLst>
                    <a:ext uri="{9D8B030D-6E8A-4147-A177-3AD203B41FA5}">
                      <a16:colId xmlns:a16="http://schemas.microsoft.com/office/drawing/2014/main" val="3936521430"/>
                    </a:ext>
                  </a:extLst>
                </a:gridCol>
              </a:tblGrid>
              <a:tr h="240030">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Supplier</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Provides</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Telephone</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E-mail</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941437426"/>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138078"/>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2130684"/>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560046"/>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229000"/>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237338"/>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1972389"/>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7297973"/>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8008576"/>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93812"/>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225033"/>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9116325"/>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3805096"/>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3693674"/>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8223616"/>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0305379"/>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1950671"/>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190945"/>
                  </a:ext>
                </a:extLst>
              </a:tr>
              <a:tr h="180023">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820554"/>
                  </a:ext>
                </a:extLst>
              </a:tr>
            </a:tbl>
          </a:graphicData>
        </a:graphic>
      </p:graphicFrame>
      <p:sp>
        <p:nvSpPr>
          <p:cNvPr id="8" name="Title 2">
            <a:extLst>
              <a:ext uri="{FF2B5EF4-FFF2-40B4-BE49-F238E27FC236}">
                <a16:creationId xmlns:a16="http://schemas.microsoft.com/office/drawing/2014/main" id="{C35E2A73-8C01-F2A3-ECFA-8F9894CF8E3A}"/>
              </a:ext>
            </a:extLst>
          </p:cNvPr>
          <p:cNvSpPr txBox="1">
            <a:spLocks/>
          </p:cNvSpPr>
          <p:nvPr/>
        </p:nvSpPr>
        <p:spPr>
          <a:xfrm>
            <a:off x="1253320" y="1373282"/>
            <a:ext cx="2195847" cy="400140"/>
          </a:xfrm>
          <a:prstGeom prst="rect">
            <a:avLst/>
          </a:prstGeom>
        </p:spPr>
        <p:txBody>
          <a:bodyPr vert="horz" lIns="102870" tIns="51435" rIns="102870" bIns="51435" rtlCol="0" anchor="ctr">
            <a:norm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1800" i="0" dirty="0">
                <a:solidFill>
                  <a:srgbClr val="C00000"/>
                </a:solidFill>
                <a:latin typeface=""/>
                <a:ea typeface="Cambria" panose="02040503050406030204" pitchFamily="18" charset="0"/>
              </a:rPr>
              <a:t>Staff</a:t>
            </a:r>
          </a:p>
        </p:txBody>
      </p:sp>
    </p:spTree>
    <p:extLst>
      <p:ext uri="{BB962C8B-B14F-4D97-AF65-F5344CB8AC3E}">
        <p14:creationId xmlns:p14="http://schemas.microsoft.com/office/powerpoint/2010/main" val="4106819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8" y="444104"/>
            <a:ext cx="12141201"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4800" b="1" dirty="0">
                <a:solidFill>
                  <a:srgbClr val="C00000"/>
                </a:solidFill>
                <a:latin typeface=""/>
              </a:rPr>
              <a:t>Contact List</a:t>
            </a:r>
          </a:p>
        </p:txBody>
      </p:sp>
      <p:sp>
        <p:nvSpPr>
          <p:cNvPr id="2" name="Title 2">
            <a:extLst>
              <a:ext uri="{FF2B5EF4-FFF2-40B4-BE49-F238E27FC236}">
                <a16:creationId xmlns:a16="http://schemas.microsoft.com/office/drawing/2014/main" id="{315B6A14-C799-4FCD-5F9D-17396DF4C718}"/>
              </a:ext>
            </a:extLst>
          </p:cNvPr>
          <p:cNvSpPr txBox="1">
            <a:spLocks/>
          </p:cNvSpPr>
          <p:nvPr/>
        </p:nvSpPr>
        <p:spPr>
          <a:xfrm>
            <a:off x="1304817" y="1083642"/>
            <a:ext cx="5335081" cy="453723"/>
          </a:xfrm>
          <a:prstGeom prst="rect">
            <a:avLst/>
          </a:prstGeom>
        </p:spPr>
        <p:txBody>
          <a:bodyPr vert="horz" lIns="102870" tIns="51435" rIns="102870" bIns="51435" rtlCol="0" anchor="ctr">
            <a:no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1575" i="0" dirty="0">
                <a:solidFill>
                  <a:srgbClr val="C00000"/>
                </a:solidFill>
                <a:latin typeface=""/>
                <a:ea typeface="Cambria" panose="02040503050406030204" pitchFamily="18" charset="0"/>
              </a:rPr>
              <a:t>Production Sharing Contractor/Suppliers Contact List</a:t>
            </a:r>
          </a:p>
        </p:txBody>
      </p:sp>
      <p:graphicFrame>
        <p:nvGraphicFramePr>
          <p:cNvPr id="4" name="Table 3">
            <a:extLst>
              <a:ext uri="{FF2B5EF4-FFF2-40B4-BE49-F238E27FC236}">
                <a16:creationId xmlns:a16="http://schemas.microsoft.com/office/drawing/2014/main" id="{D3BF53FB-79DA-A8C5-A6BD-71538580E7B8}"/>
              </a:ext>
            </a:extLst>
          </p:cNvPr>
          <p:cNvGraphicFramePr>
            <a:graphicFrameLocks noGrp="1"/>
          </p:cNvGraphicFramePr>
          <p:nvPr>
            <p:extLst>
              <p:ext uri="{D42A27DB-BD31-4B8C-83A1-F6EECF244321}">
                <p14:modId xmlns:p14="http://schemas.microsoft.com/office/powerpoint/2010/main" val="2899164774"/>
              </p:ext>
            </p:extLst>
          </p:nvPr>
        </p:nvGraphicFramePr>
        <p:xfrm>
          <a:off x="1306285" y="1502631"/>
          <a:ext cx="15724415" cy="2987040"/>
        </p:xfrm>
        <a:graphic>
          <a:graphicData uri="http://schemas.openxmlformats.org/drawingml/2006/table">
            <a:tbl>
              <a:tblPr firstRow="1" firstCol="1" lastRow="1" lastCol="1" bandRow="1" bandCol="1"/>
              <a:tblGrid>
                <a:gridCol w="3930182">
                  <a:extLst>
                    <a:ext uri="{9D8B030D-6E8A-4147-A177-3AD203B41FA5}">
                      <a16:colId xmlns:a16="http://schemas.microsoft.com/office/drawing/2014/main" val="1847116045"/>
                    </a:ext>
                  </a:extLst>
                </a:gridCol>
                <a:gridCol w="4904423">
                  <a:extLst>
                    <a:ext uri="{9D8B030D-6E8A-4147-A177-3AD203B41FA5}">
                      <a16:colId xmlns:a16="http://schemas.microsoft.com/office/drawing/2014/main" val="2276505610"/>
                    </a:ext>
                  </a:extLst>
                </a:gridCol>
                <a:gridCol w="2957784">
                  <a:extLst>
                    <a:ext uri="{9D8B030D-6E8A-4147-A177-3AD203B41FA5}">
                      <a16:colId xmlns:a16="http://schemas.microsoft.com/office/drawing/2014/main" val="981247060"/>
                    </a:ext>
                  </a:extLst>
                </a:gridCol>
                <a:gridCol w="3932026">
                  <a:extLst>
                    <a:ext uri="{9D8B030D-6E8A-4147-A177-3AD203B41FA5}">
                      <a16:colId xmlns:a16="http://schemas.microsoft.com/office/drawing/2014/main" val="1353879998"/>
                    </a:ext>
                  </a:extLst>
                </a:gridCol>
              </a:tblGrid>
              <a:tr h="240030">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Customer</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Service / goods used</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Telephone</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E-mail</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830394487"/>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0772877"/>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3161265"/>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3948942"/>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2399037"/>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412426"/>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2402465"/>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858072"/>
                  </a:ext>
                </a:extLst>
              </a:tr>
              <a:tr h="180023">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996218"/>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532135"/>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7919737"/>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205670"/>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1265875"/>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2468447"/>
                  </a:ext>
                </a:extLst>
              </a:tr>
              <a:tr h="180023">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3563061"/>
                  </a:ext>
                </a:extLst>
              </a:tr>
              <a:tr h="180023">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2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5432041"/>
                  </a:ext>
                </a:extLst>
              </a:tr>
            </a:tbl>
          </a:graphicData>
        </a:graphic>
      </p:graphicFrame>
      <p:graphicFrame>
        <p:nvGraphicFramePr>
          <p:cNvPr id="9" name="Table 8">
            <a:extLst>
              <a:ext uri="{FF2B5EF4-FFF2-40B4-BE49-F238E27FC236}">
                <a16:creationId xmlns:a16="http://schemas.microsoft.com/office/drawing/2014/main" id="{2DCC9E36-C924-69B4-245B-C12CD58F4666}"/>
              </a:ext>
            </a:extLst>
          </p:cNvPr>
          <p:cNvGraphicFramePr>
            <a:graphicFrameLocks noGrp="1"/>
          </p:cNvGraphicFramePr>
          <p:nvPr>
            <p:extLst>
              <p:ext uri="{D42A27DB-BD31-4B8C-83A1-F6EECF244321}">
                <p14:modId xmlns:p14="http://schemas.microsoft.com/office/powerpoint/2010/main" val="176155067"/>
              </p:ext>
            </p:extLst>
          </p:nvPr>
        </p:nvGraphicFramePr>
        <p:xfrm>
          <a:off x="1306285" y="5081840"/>
          <a:ext cx="15724414" cy="1097280"/>
        </p:xfrm>
        <a:graphic>
          <a:graphicData uri="http://schemas.openxmlformats.org/drawingml/2006/table">
            <a:tbl>
              <a:tblPr firstRow="1" firstCol="1" lastRow="1" lastCol="1" bandRow="1" bandCol="1"/>
              <a:tblGrid>
                <a:gridCol w="4026468">
                  <a:extLst>
                    <a:ext uri="{9D8B030D-6E8A-4147-A177-3AD203B41FA5}">
                      <a16:colId xmlns:a16="http://schemas.microsoft.com/office/drawing/2014/main" val="1240456610"/>
                    </a:ext>
                  </a:extLst>
                </a:gridCol>
                <a:gridCol w="4808135">
                  <a:extLst>
                    <a:ext uri="{9D8B030D-6E8A-4147-A177-3AD203B41FA5}">
                      <a16:colId xmlns:a16="http://schemas.microsoft.com/office/drawing/2014/main" val="3063329343"/>
                    </a:ext>
                  </a:extLst>
                </a:gridCol>
                <a:gridCol w="2957785">
                  <a:extLst>
                    <a:ext uri="{9D8B030D-6E8A-4147-A177-3AD203B41FA5}">
                      <a16:colId xmlns:a16="http://schemas.microsoft.com/office/drawing/2014/main" val="496928653"/>
                    </a:ext>
                  </a:extLst>
                </a:gridCol>
                <a:gridCol w="3932026">
                  <a:extLst>
                    <a:ext uri="{9D8B030D-6E8A-4147-A177-3AD203B41FA5}">
                      <a16:colId xmlns:a16="http://schemas.microsoft.com/office/drawing/2014/main" val="440924101"/>
                    </a:ext>
                  </a:extLst>
                </a:gridCol>
              </a:tblGrid>
              <a:tr h="240030">
                <a:tc>
                  <a:txBody>
                    <a:bodyPr/>
                    <a:lstStyle/>
                    <a:p>
                      <a:pPr marL="0" marR="0">
                        <a:spcBef>
                          <a:spcPts val="0"/>
                        </a:spcBef>
                        <a:spcAft>
                          <a:spcPts val="0"/>
                        </a:spcAft>
                      </a:pPr>
                      <a:r>
                        <a:rPr lang="en-GB" sz="1600" b="1" dirty="0">
                          <a:solidFill>
                            <a:schemeClr val="bg1"/>
                          </a:solidFill>
                          <a:effectLst/>
                          <a:latin typeface=""/>
                          <a:ea typeface="Times New Roman" panose="02020603050405020304" pitchFamily="18" charset="0"/>
                          <a:cs typeface="Times New Roman" panose="02020603050405020304" pitchFamily="18" charset="0"/>
                        </a:rPr>
                        <a:t>Utility</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Company</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Telephone</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E-mail</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234518049"/>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Electricity</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519078"/>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Gas</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927353"/>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Telecommunications</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1352857"/>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Water</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657131"/>
                  </a:ext>
                </a:extLst>
              </a:tr>
            </a:tbl>
          </a:graphicData>
        </a:graphic>
      </p:graphicFrame>
      <p:sp>
        <p:nvSpPr>
          <p:cNvPr id="10" name="Title 2">
            <a:extLst>
              <a:ext uri="{FF2B5EF4-FFF2-40B4-BE49-F238E27FC236}">
                <a16:creationId xmlns:a16="http://schemas.microsoft.com/office/drawing/2014/main" id="{8FD3A10A-C5CA-AC93-A596-AECA4EE814B0}"/>
              </a:ext>
            </a:extLst>
          </p:cNvPr>
          <p:cNvSpPr txBox="1">
            <a:spLocks/>
          </p:cNvSpPr>
          <p:nvPr/>
        </p:nvSpPr>
        <p:spPr>
          <a:xfrm>
            <a:off x="1304817" y="4670783"/>
            <a:ext cx="3005505" cy="453723"/>
          </a:xfrm>
          <a:prstGeom prst="rect">
            <a:avLst/>
          </a:prstGeom>
        </p:spPr>
        <p:txBody>
          <a:bodyPr vert="horz" lIns="102870" tIns="51435" rIns="102870" bIns="51435" rtlCol="0" anchor="ctr">
            <a:norm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1463" i="0" dirty="0">
                <a:solidFill>
                  <a:srgbClr val="C00000"/>
                </a:solidFill>
                <a:latin typeface=""/>
                <a:ea typeface="Cambria" panose="02040503050406030204" pitchFamily="18" charset="0"/>
              </a:rPr>
              <a:t>Key Utility Service Contact List</a:t>
            </a:r>
          </a:p>
        </p:txBody>
      </p:sp>
      <p:graphicFrame>
        <p:nvGraphicFramePr>
          <p:cNvPr id="11" name="Table 10">
            <a:extLst>
              <a:ext uri="{FF2B5EF4-FFF2-40B4-BE49-F238E27FC236}">
                <a16:creationId xmlns:a16="http://schemas.microsoft.com/office/drawing/2014/main" id="{76B9C962-CB61-544B-3133-D51215CB50E8}"/>
              </a:ext>
            </a:extLst>
          </p:cNvPr>
          <p:cNvGraphicFramePr>
            <a:graphicFrameLocks noGrp="1"/>
          </p:cNvGraphicFramePr>
          <p:nvPr>
            <p:extLst>
              <p:ext uri="{D42A27DB-BD31-4B8C-83A1-F6EECF244321}">
                <p14:modId xmlns:p14="http://schemas.microsoft.com/office/powerpoint/2010/main" val="1660344057"/>
              </p:ext>
            </p:extLst>
          </p:nvPr>
        </p:nvGraphicFramePr>
        <p:xfrm>
          <a:off x="1306285" y="6645795"/>
          <a:ext cx="15724415" cy="1280160"/>
        </p:xfrm>
        <a:graphic>
          <a:graphicData uri="http://schemas.openxmlformats.org/drawingml/2006/table">
            <a:tbl>
              <a:tblPr firstRow="1" firstCol="1" lastRow="1" lastCol="1" bandRow="1" bandCol="1"/>
              <a:tblGrid>
                <a:gridCol w="4583657">
                  <a:extLst>
                    <a:ext uri="{9D8B030D-6E8A-4147-A177-3AD203B41FA5}">
                      <a16:colId xmlns:a16="http://schemas.microsoft.com/office/drawing/2014/main" val="3207915094"/>
                    </a:ext>
                  </a:extLst>
                </a:gridCol>
                <a:gridCol w="7176620">
                  <a:extLst>
                    <a:ext uri="{9D8B030D-6E8A-4147-A177-3AD203B41FA5}">
                      <a16:colId xmlns:a16="http://schemas.microsoft.com/office/drawing/2014/main" val="205921938"/>
                    </a:ext>
                  </a:extLst>
                </a:gridCol>
                <a:gridCol w="3964138">
                  <a:extLst>
                    <a:ext uri="{9D8B030D-6E8A-4147-A177-3AD203B41FA5}">
                      <a16:colId xmlns:a16="http://schemas.microsoft.com/office/drawing/2014/main" val="3389347283"/>
                    </a:ext>
                  </a:extLst>
                </a:gridCol>
              </a:tblGrid>
              <a:tr h="205740">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Service</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Location</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Telephone</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564618164"/>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Ambulance</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Emergencies</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3173044"/>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Fire Service</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Emergencies</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37762"/>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Flood line</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Information service</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
                          <a:ea typeface="Times New Roman" panose="02020603050405020304" pitchFamily="18" charset="0"/>
                          <a:cs typeface="Times New Roman" panose="02020603050405020304" pitchFamily="18" charset="0"/>
                        </a:rPr>
                        <a:t>112</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3304077"/>
                  </a:ext>
                </a:extLst>
              </a:tr>
              <a:tr h="205740">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Police</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Emergencies</a:t>
                      </a:r>
                      <a:r>
                        <a:rPr lang="en-US" sz="1400" dirty="0">
                          <a:effectLst/>
                          <a:latin typeface=""/>
                          <a:ea typeface="Times New Roman" panose="02020603050405020304" pitchFamily="18" charset="0"/>
                          <a:cs typeface="Times New Roman" panose="02020603050405020304" pitchFamily="18" charset="0"/>
                        </a:rPr>
                        <a:t> </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
                          <a:ea typeface="Times New Roman" panose="02020603050405020304" pitchFamily="18" charset="0"/>
                          <a:cs typeface="Times New Roman" panose="02020603050405020304" pitchFamily="18" charset="0"/>
                        </a:rPr>
                        <a:t>119</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8175678"/>
                  </a:ext>
                </a:extLst>
              </a:tr>
              <a:tr h="205740">
                <a:tc>
                  <a:txBody>
                    <a:bodyPr/>
                    <a:lstStyle/>
                    <a:p>
                      <a:pPr marL="0" marR="0">
                        <a:spcBef>
                          <a:spcPts val="0"/>
                        </a:spcBef>
                        <a:spcAft>
                          <a:spcPts val="0"/>
                        </a:spcAft>
                      </a:pP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8208142"/>
                  </a:ext>
                </a:extLst>
              </a:tr>
            </a:tbl>
          </a:graphicData>
        </a:graphic>
      </p:graphicFrame>
      <p:sp>
        <p:nvSpPr>
          <p:cNvPr id="12" name="Title 2">
            <a:extLst>
              <a:ext uri="{FF2B5EF4-FFF2-40B4-BE49-F238E27FC236}">
                <a16:creationId xmlns:a16="http://schemas.microsoft.com/office/drawing/2014/main" id="{0CAB3225-6B1F-B5B6-9E94-467071E35586}"/>
              </a:ext>
            </a:extLst>
          </p:cNvPr>
          <p:cNvSpPr txBox="1">
            <a:spLocks/>
          </p:cNvSpPr>
          <p:nvPr/>
        </p:nvSpPr>
        <p:spPr>
          <a:xfrm>
            <a:off x="1252175" y="6243173"/>
            <a:ext cx="3005505" cy="453723"/>
          </a:xfrm>
          <a:prstGeom prst="rect">
            <a:avLst/>
          </a:prstGeom>
        </p:spPr>
        <p:txBody>
          <a:bodyPr vert="horz" lIns="102870" tIns="51435" rIns="102870" bIns="51435" rtlCol="0" anchor="ctr">
            <a:norm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1463" i="0" dirty="0">
                <a:solidFill>
                  <a:srgbClr val="C00000"/>
                </a:solidFill>
                <a:latin typeface=""/>
                <a:ea typeface="Cambria" panose="02040503050406030204" pitchFamily="18" charset="0"/>
              </a:rPr>
              <a:t>Emergency Services</a:t>
            </a:r>
          </a:p>
        </p:txBody>
      </p:sp>
      <p:graphicFrame>
        <p:nvGraphicFramePr>
          <p:cNvPr id="13" name="Table 12">
            <a:extLst>
              <a:ext uri="{FF2B5EF4-FFF2-40B4-BE49-F238E27FC236}">
                <a16:creationId xmlns:a16="http://schemas.microsoft.com/office/drawing/2014/main" id="{48A1474D-F43F-9631-FC9F-0AF607F9452A}"/>
              </a:ext>
            </a:extLst>
          </p:cNvPr>
          <p:cNvGraphicFramePr>
            <a:graphicFrameLocks noGrp="1"/>
          </p:cNvGraphicFramePr>
          <p:nvPr>
            <p:extLst>
              <p:ext uri="{D42A27DB-BD31-4B8C-83A1-F6EECF244321}">
                <p14:modId xmlns:p14="http://schemas.microsoft.com/office/powerpoint/2010/main" val="3249186653"/>
              </p:ext>
            </p:extLst>
          </p:nvPr>
        </p:nvGraphicFramePr>
        <p:xfrm>
          <a:off x="1306286" y="8313567"/>
          <a:ext cx="15724417" cy="653796"/>
        </p:xfrm>
        <a:graphic>
          <a:graphicData uri="http://schemas.openxmlformats.org/drawingml/2006/table">
            <a:tbl>
              <a:tblPr firstRow="1" firstCol="1" lastRow="1" lastCol="1" bandRow="1" bandCol="1"/>
              <a:tblGrid>
                <a:gridCol w="3520556">
                  <a:extLst>
                    <a:ext uri="{9D8B030D-6E8A-4147-A177-3AD203B41FA5}">
                      <a16:colId xmlns:a16="http://schemas.microsoft.com/office/drawing/2014/main" val="1014881409"/>
                    </a:ext>
                  </a:extLst>
                </a:gridCol>
                <a:gridCol w="5314049">
                  <a:extLst>
                    <a:ext uri="{9D8B030D-6E8A-4147-A177-3AD203B41FA5}">
                      <a16:colId xmlns:a16="http://schemas.microsoft.com/office/drawing/2014/main" val="1543818374"/>
                    </a:ext>
                  </a:extLst>
                </a:gridCol>
                <a:gridCol w="2957785">
                  <a:extLst>
                    <a:ext uri="{9D8B030D-6E8A-4147-A177-3AD203B41FA5}">
                      <a16:colId xmlns:a16="http://schemas.microsoft.com/office/drawing/2014/main" val="2245175114"/>
                    </a:ext>
                  </a:extLst>
                </a:gridCol>
                <a:gridCol w="3932027">
                  <a:extLst>
                    <a:ext uri="{9D8B030D-6E8A-4147-A177-3AD203B41FA5}">
                      <a16:colId xmlns:a16="http://schemas.microsoft.com/office/drawing/2014/main" val="950036717"/>
                    </a:ext>
                  </a:extLst>
                </a:gridCol>
              </a:tblGrid>
              <a:tr h="217932">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Service</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Company</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Telephone</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400" b="1" dirty="0">
                          <a:solidFill>
                            <a:schemeClr val="bg1"/>
                          </a:solidFill>
                          <a:effectLst/>
                          <a:latin typeface=""/>
                          <a:ea typeface="Times New Roman" panose="02020603050405020304" pitchFamily="18" charset="0"/>
                          <a:cs typeface="Times New Roman" panose="02020603050405020304" pitchFamily="18" charset="0"/>
                        </a:rPr>
                        <a:t>E-mail</a:t>
                      </a:r>
                      <a:endParaRPr lang="en-US" sz="1400" dirty="0">
                        <a:solidFill>
                          <a:schemeClr val="bg1"/>
                        </a:solidFill>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772388174"/>
                  </a:ext>
                </a:extLst>
              </a:tr>
              <a:tr h="217932">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Banking</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a:effectLst/>
                          <a:latin typeface=""/>
                          <a:ea typeface="Times New Roman" panose="02020603050405020304" pitchFamily="18" charset="0"/>
                          <a:cs typeface="Times New Roman" panose="02020603050405020304" pitchFamily="18" charset="0"/>
                        </a:rPr>
                        <a:t> </a:t>
                      </a:r>
                      <a:endParaRPr lang="en-US" sz="140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7747743"/>
                  </a:ext>
                </a:extLst>
              </a:tr>
              <a:tr h="217932">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Insurance</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dirty="0">
                          <a:effectLst/>
                          <a:latin typeface=""/>
                          <a:ea typeface="Times New Roman" panose="02020603050405020304" pitchFamily="18" charset="0"/>
                          <a:cs typeface="Times New Roman" panose="02020603050405020304" pitchFamily="18" charset="0"/>
                        </a:rPr>
                        <a:t> </a:t>
                      </a:r>
                      <a:endParaRPr lang="en-US" sz="1400" dirty="0">
                        <a:effectLst/>
                        <a:latin typeface=""/>
                        <a:ea typeface="Times New Roman" panose="020206030504050203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7302869"/>
                  </a:ext>
                </a:extLst>
              </a:tr>
            </a:tbl>
          </a:graphicData>
        </a:graphic>
      </p:graphicFrame>
      <p:sp>
        <p:nvSpPr>
          <p:cNvPr id="14" name="Title 2">
            <a:extLst>
              <a:ext uri="{FF2B5EF4-FFF2-40B4-BE49-F238E27FC236}">
                <a16:creationId xmlns:a16="http://schemas.microsoft.com/office/drawing/2014/main" id="{7C94DD35-EF8B-8346-483E-D3DF3B0E9A8C}"/>
              </a:ext>
            </a:extLst>
          </p:cNvPr>
          <p:cNvSpPr txBox="1">
            <a:spLocks/>
          </p:cNvSpPr>
          <p:nvPr/>
        </p:nvSpPr>
        <p:spPr>
          <a:xfrm>
            <a:off x="1309803" y="7933354"/>
            <a:ext cx="4481397" cy="459276"/>
          </a:xfrm>
          <a:prstGeom prst="rect">
            <a:avLst/>
          </a:prstGeom>
        </p:spPr>
        <p:txBody>
          <a:bodyPr vert="horz" lIns="102870" tIns="51435" rIns="102870" bIns="51435" rtlCol="0" anchor="ctr">
            <a:norm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1575" i="0" dirty="0">
                <a:solidFill>
                  <a:srgbClr val="C00000"/>
                </a:solidFill>
                <a:latin typeface=""/>
              </a:rPr>
              <a:t>Insurance and Finance Companies</a:t>
            </a:r>
          </a:p>
        </p:txBody>
      </p:sp>
    </p:spTree>
    <p:extLst>
      <p:ext uri="{BB962C8B-B14F-4D97-AF65-F5344CB8AC3E}">
        <p14:creationId xmlns:p14="http://schemas.microsoft.com/office/powerpoint/2010/main" val="1455740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117598" y="444104"/>
            <a:ext cx="12141201"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3600" b="1" dirty="0">
                <a:solidFill>
                  <a:srgbClr val="C00000"/>
                </a:solidFill>
                <a:latin typeface=""/>
              </a:rPr>
              <a:t>Emergency Pack, Plan Activation and Communication </a:t>
            </a:r>
          </a:p>
        </p:txBody>
      </p:sp>
      <p:sp>
        <p:nvSpPr>
          <p:cNvPr id="2" name="TextBox 1">
            <a:extLst>
              <a:ext uri="{FF2B5EF4-FFF2-40B4-BE49-F238E27FC236}">
                <a16:creationId xmlns:a16="http://schemas.microsoft.com/office/drawing/2014/main" id="{1CD756D9-2098-3323-DEA2-247E3D7E1E0E}"/>
              </a:ext>
            </a:extLst>
          </p:cNvPr>
          <p:cNvSpPr txBox="1"/>
          <p:nvPr/>
        </p:nvSpPr>
        <p:spPr>
          <a:xfrm>
            <a:off x="1224642" y="1039072"/>
            <a:ext cx="15806058" cy="1061829"/>
          </a:xfrm>
          <a:prstGeom prst="rect">
            <a:avLst/>
          </a:prstGeom>
          <a:noFill/>
        </p:spPr>
        <p:txBody>
          <a:bodyPr wrap="square">
            <a:spAutoFit/>
          </a:bodyPr>
          <a:lstStyle/>
          <a:p>
            <a:pPr algn="just" defTabSz="514350" eaLnBrk="1" fontAlgn="auto" hangingPunct="1">
              <a:spcBef>
                <a:spcPts val="0"/>
              </a:spcBef>
              <a:spcAft>
                <a:spcPts val="0"/>
              </a:spcAft>
            </a:pPr>
            <a:r>
              <a:rPr lang="en-GB" sz="1575" b="1" i="1" dirty="0">
                <a:solidFill>
                  <a:prstClr val="black"/>
                </a:solidFill>
                <a:latin typeface=""/>
                <a:ea typeface="Cambria" panose="02040503050406030204" pitchFamily="18" charset="0"/>
                <a:cs typeface="Times New Roman" panose="02020603050405020304" pitchFamily="18" charset="0"/>
              </a:rPr>
              <a:t>As part of the recovery plan for AITEO, key documents, records and equipment are held off-site at </a:t>
            </a:r>
            <a:r>
              <a:rPr lang="en-GB" sz="1575" b="1" i="1" dirty="0">
                <a:solidFill>
                  <a:srgbClr val="FF0000"/>
                </a:solidFill>
                <a:latin typeface=""/>
                <a:ea typeface="Cambria" panose="02040503050406030204" pitchFamily="18" charset="0"/>
                <a:cs typeface="Times New Roman" panose="02020603050405020304" pitchFamily="18" charset="0"/>
              </a:rPr>
              <a:t>{in a facility that maybe determined by the Board of Directors or its approved representatives} </a:t>
            </a:r>
            <a:r>
              <a:rPr lang="en-GB" sz="1575" b="1" i="1" dirty="0">
                <a:solidFill>
                  <a:prstClr val="black"/>
                </a:solidFill>
                <a:latin typeface=""/>
                <a:ea typeface="Cambria" panose="02040503050406030204" pitchFamily="18" charset="0"/>
                <a:cs typeface="Times New Roman" panose="02020603050405020304" pitchFamily="18" charset="0"/>
              </a:rPr>
              <a:t>in an emergency pack. This pack may be retrieved in an emergency to aid in the recovery process.</a:t>
            </a:r>
            <a:endParaRPr lang="en-US" sz="1575" b="1" i="1" dirty="0">
              <a:solidFill>
                <a:prstClr val="black"/>
              </a:solidFill>
              <a:latin typeface=""/>
              <a:ea typeface="Cambria" panose="02040503050406030204" pitchFamily="18" charset="0"/>
              <a:cs typeface="Times New Roman" panose="02020603050405020304" pitchFamily="18" charset="0"/>
            </a:endParaRPr>
          </a:p>
          <a:p>
            <a:pPr defTabSz="514350" eaLnBrk="1" fontAlgn="auto" hangingPunct="1">
              <a:spcBef>
                <a:spcPts val="0"/>
              </a:spcBef>
              <a:spcAft>
                <a:spcPts val="0"/>
              </a:spcAft>
            </a:pPr>
            <a:r>
              <a:rPr lang="en-GB" sz="1575" b="1" i="1" dirty="0">
                <a:solidFill>
                  <a:prstClr val="black"/>
                </a:solidFill>
                <a:latin typeface=""/>
                <a:ea typeface="Cambria" panose="02040503050406030204" pitchFamily="18" charset="0"/>
                <a:cs typeface="Times New Roman" panose="02020603050405020304" pitchFamily="18" charset="0"/>
              </a:rPr>
              <a:t> </a:t>
            </a:r>
            <a:endParaRPr lang="en-US" sz="1575" b="1" i="1" dirty="0">
              <a:solidFill>
                <a:prstClr val="black"/>
              </a:solidFill>
              <a:latin typeface=""/>
              <a:ea typeface="Cambria" panose="02040503050406030204" pitchFamily="18" charset="0"/>
              <a:cs typeface="Times New Roman" panose="02020603050405020304" pitchFamily="18" charset="0"/>
            </a:endParaRPr>
          </a:p>
          <a:p>
            <a:pPr defTabSz="514350" eaLnBrk="1" fontAlgn="auto" hangingPunct="1">
              <a:spcBef>
                <a:spcPts val="0"/>
              </a:spcBef>
              <a:spcAft>
                <a:spcPts val="0"/>
              </a:spcAft>
            </a:pPr>
            <a:r>
              <a:rPr lang="en-GB" sz="1575" b="1" i="1" dirty="0">
                <a:solidFill>
                  <a:prstClr val="black"/>
                </a:solidFill>
                <a:latin typeface=""/>
                <a:ea typeface="Cambria" panose="02040503050406030204" pitchFamily="18" charset="0"/>
                <a:cs typeface="Times New Roman" panose="02020603050405020304" pitchFamily="18" charset="0"/>
              </a:rPr>
              <a:t>The contents of the emergency pack comprise the following:</a:t>
            </a:r>
            <a:endParaRPr lang="en-US" sz="1575" b="1" i="1" dirty="0">
              <a:solidFill>
                <a:prstClr val="black"/>
              </a:solidFill>
              <a:latin typeface=""/>
              <a:ea typeface="Cambria" panose="020405030504060302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151C6BBB-F7D2-A67C-8736-A222E4A5270A}"/>
              </a:ext>
            </a:extLst>
          </p:cNvPr>
          <p:cNvGraphicFramePr>
            <a:graphicFrameLocks noGrp="1"/>
          </p:cNvGraphicFramePr>
          <p:nvPr>
            <p:extLst>
              <p:ext uri="{D42A27DB-BD31-4B8C-83A1-F6EECF244321}">
                <p14:modId xmlns:p14="http://schemas.microsoft.com/office/powerpoint/2010/main" val="3682053452"/>
              </p:ext>
            </p:extLst>
          </p:nvPr>
        </p:nvGraphicFramePr>
        <p:xfrm>
          <a:off x="1391773" y="2104608"/>
          <a:ext cx="15611076" cy="2193794"/>
        </p:xfrm>
        <a:graphic>
          <a:graphicData uri="http://schemas.openxmlformats.org/drawingml/2006/table">
            <a:tbl>
              <a:tblPr firstRow="1" firstCol="1" lastRow="1" lastCol="1" bandRow="1" bandCol="1"/>
              <a:tblGrid>
                <a:gridCol w="5144460">
                  <a:extLst>
                    <a:ext uri="{9D8B030D-6E8A-4147-A177-3AD203B41FA5}">
                      <a16:colId xmlns:a16="http://schemas.microsoft.com/office/drawing/2014/main" val="1240456610"/>
                    </a:ext>
                  </a:extLst>
                </a:gridCol>
                <a:gridCol w="5207108">
                  <a:extLst>
                    <a:ext uri="{9D8B030D-6E8A-4147-A177-3AD203B41FA5}">
                      <a16:colId xmlns:a16="http://schemas.microsoft.com/office/drawing/2014/main" val="3063329343"/>
                    </a:ext>
                  </a:extLst>
                </a:gridCol>
                <a:gridCol w="5259508">
                  <a:extLst>
                    <a:ext uri="{9D8B030D-6E8A-4147-A177-3AD203B41FA5}">
                      <a16:colId xmlns:a16="http://schemas.microsoft.com/office/drawing/2014/main" val="496928653"/>
                    </a:ext>
                  </a:extLst>
                </a:gridCol>
              </a:tblGrid>
              <a:tr h="364838">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Documents</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Records</a:t>
                      </a:r>
                      <a:endParaRPr lang="en-US" sz="1600" dirty="0">
                        <a:solidFill>
                          <a:schemeClr val="bg1"/>
                        </a:solidFill>
                        <a:effectLst/>
                        <a:latin typeface=""/>
                        <a:ea typeface="Cambria" panose="02040503050406030204" pitchFamily="18" charset="0"/>
                        <a:cs typeface="Times New Roman" panose="02020603050405020304" pitchFamily="18" charset="0"/>
                      </a:endParaRP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1600" b="1" dirty="0">
                          <a:solidFill>
                            <a:schemeClr val="bg1"/>
                          </a:solidFill>
                          <a:effectLst/>
                          <a:latin typeface=""/>
                          <a:ea typeface="Cambria" panose="02040503050406030204" pitchFamily="18" charset="0"/>
                          <a:cs typeface="Times New Roman" panose="02020603050405020304" pitchFamily="18" charset="0"/>
                        </a:rPr>
                        <a:t>Tools &amp; Equipment</a:t>
                      </a:r>
                    </a:p>
                  </a:txBody>
                  <a:tcPr marL="77153" marR="771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234518049"/>
                  </a:ext>
                </a:extLst>
              </a:tr>
              <a:tr h="364838">
                <a:tc>
                  <a:txBody>
                    <a:bodyPr/>
                    <a:lstStyle/>
                    <a:p>
                      <a:pPr marL="0" marR="0" algn="l">
                        <a:spcBef>
                          <a:spcPts val="0"/>
                        </a:spcBef>
                        <a:spcAft>
                          <a:spcPts val="0"/>
                        </a:spcAft>
                      </a:pPr>
                      <a:r>
                        <a:rPr lang="en-US" sz="1600" dirty="0">
                          <a:effectLst/>
                          <a:latin typeface=""/>
                          <a:ea typeface="Cambria" panose="02040503050406030204" pitchFamily="18" charset="0"/>
                          <a:cs typeface="Times New Roman" panose="02020603050405020304" pitchFamily="18" charset="0"/>
                        </a:rPr>
                        <a:t>A copy of this plan, including key contact details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GB" sz="1600" dirty="0">
                          <a:effectLst/>
                          <a:latin typeface=""/>
                          <a:ea typeface="Cambria" panose="02040503050406030204" pitchFamily="18" charset="0"/>
                          <a:cs typeface="Times New Roman" panose="02020603050405020304" pitchFamily="18" charset="0"/>
                        </a:rPr>
                        <a:t> Financial records</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dirty="0">
                          <a:effectLst/>
                          <a:latin typeface=""/>
                          <a:ea typeface="Cambria" panose="02040503050406030204" pitchFamily="18" charset="0"/>
                          <a:cs typeface="Times New Roman" panose="02020603050405020304" pitchFamily="18" charset="0"/>
                        </a:rPr>
                        <a:t>HSSE Kits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519078"/>
                  </a:ext>
                </a:extLst>
              </a:tr>
              <a:tr h="364838">
                <a:tc>
                  <a:txBody>
                    <a:bodyPr/>
                    <a:lstStyle/>
                    <a:p>
                      <a:pPr marL="0" marR="0" algn="l">
                        <a:spcBef>
                          <a:spcPts val="0"/>
                        </a:spcBef>
                        <a:spcAft>
                          <a:spcPts val="0"/>
                        </a:spcAft>
                      </a:pPr>
                      <a:r>
                        <a:rPr lang="en-US" sz="1600" dirty="0">
                          <a:effectLst/>
                          <a:latin typeface=""/>
                          <a:ea typeface="Cambria" panose="02040503050406030204" pitchFamily="18" charset="0"/>
                          <a:cs typeface="Times New Roman" panose="02020603050405020304" pitchFamily="18" charset="0"/>
                        </a:rPr>
                        <a:t>Insurance policy</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GB" sz="1600" dirty="0">
                          <a:effectLst/>
                          <a:latin typeface=""/>
                          <a:ea typeface="Cambria" panose="02040503050406030204" pitchFamily="18" charset="0"/>
                          <a:cs typeface="Times New Roman" panose="02020603050405020304" pitchFamily="18" charset="0"/>
                        </a:rPr>
                        <a:t> Employee Records</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dirty="0">
                          <a:effectLst/>
                          <a:latin typeface=""/>
                          <a:ea typeface="Cambria" panose="02040503050406030204" pitchFamily="18" charset="0"/>
                          <a:cs typeface="Times New Roman" panose="02020603050405020304" pitchFamily="18" charset="0"/>
                        </a:rPr>
                        <a:t>Spare keys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927353"/>
                  </a:ext>
                </a:extLst>
              </a:tr>
              <a:tr h="364838">
                <a:tc>
                  <a:txBody>
                    <a:bodyPr/>
                    <a:lstStyle/>
                    <a:p>
                      <a:pPr marL="0" marR="0" algn="l">
                        <a:spcBef>
                          <a:spcPts val="0"/>
                        </a:spcBef>
                        <a:spcAft>
                          <a:spcPts val="0"/>
                        </a:spcAft>
                      </a:pP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GB" sz="1600" dirty="0">
                          <a:effectLst/>
                          <a:latin typeface=""/>
                          <a:ea typeface="Cambria" panose="02040503050406030204" pitchFamily="18" charset="0"/>
                          <a:cs typeface="Times New Roman" panose="02020603050405020304" pitchFamily="18" charset="0"/>
                        </a:rPr>
                        <a:t> Flash Security Keys  </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dirty="0">
                          <a:effectLst/>
                          <a:latin typeface=""/>
                          <a:ea typeface="Cambria" panose="02040503050406030204" pitchFamily="18" charset="0"/>
                          <a:cs typeface="Times New Roman" panose="02020603050405020304" pitchFamily="18" charset="0"/>
                        </a:rPr>
                        <a:t>Rapid Response &amp; Internal Ambulance Units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1352857"/>
                  </a:ext>
                </a:extLst>
              </a:tr>
              <a:tr h="367221">
                <a:tc>
                  <a:txBody>
                    <a:bodyPr/>
                    <a:lstStyle/>
                    <a:p>
                      <a:pPr marL="0" marR="0" algn="l">
                        <a:spcBef>
                          <a:spcPts val="0"/>
                        </a:spcBef>
                        <a:spcAft>
                          <a:spcPts val="0"/>
                        </a:spcAft>
                      </a:pP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GB" sz="1600" dirty="0">
                          <a:effectLst/>
                          <a:latin typeface=""/>
                          <a:ea typeface="Cambria" panose="02040503050406030204" pitchFamily="18" charset="0"/>
                          <a:cs typeface="Times New Roman" panose="02020603050405020304" pitchFamily="18" charset="0"/>
                        </a:rPr>
                        <a:t> Cloud Storage Systems Pass key Log</a:t>
                      </a: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GB" sz="1600" dirty="0">
                          <a:effectLst/>
                          <a:latin typeface=""/>
                          <a:ea typeface="Cambria" panose="02040503050406030204" pitchFamily="18" charset="0"/>
                          <a:cs typeface="Times New Roman" panose="02020603050405020304" pitchFamily="18" charset="0"/>
                        </a:rPr>
                        <a:t>Emergency Boats, Life Jackets and Fire Blankets</a:t>
                      </a: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657131"/>
                  </a:ext>
                </a:extLst>
              </a:tr>
              <a:tr h="367221">
                <a:tc>
                  <a:txBody>
                    <a:bodyPr/>
                    <a:lstStyle/>
                    <a:p>
                      <a:pPr marL="0" marR="0" algn="l">
                        <a:spcBef>
                          <a:spcPts val="0"/>
                        </a:spcBef>
                        <a:spcAft>
                          <a:spcPts val="0"/>
                        </a:spcAft>
                      </a:pP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GB" sz="1600" dirty="0">
                        <a:effectLst/>
                        <a:latin typeface=""/>
                        <a:ea typeface="Cambria" panose="02040503050406030204" pitchFamily="18" charset="0"/>
                        <a:cs typeface="Times New Roman" panose="02020603050405020304" pitchFamily="18" charset="0"/>
                      </a:endParaRPr>
                    </a:p>
                  </a:txBody>
                  <a:tcPr marL="77153" marR="77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1011388"/>
                  </a:ext>
                </a:extLst>
              </a:tr>
            </a:tbl>
          </a:graphicData>
        </a:graphic>
      </p:graphicFrame>
      <p:sp>
        <p:nvSpPr>
          <p:cNvPr id="5" name="Title 2">
            <a:extLst>
              <a:ext uri="{FF2B5EF4-FFF2-40B4-BE49-F238E27FC236}">
                <a16:creationId xmlns:a16="http://schemas.microsoft.com/office/drawing/2014/main" id="{DEF96252-92E5-3BCA-E547-3F98B102435E}"/>
              </a:ext>
            </a:extLst>
          </p:cNvPr>
          <p:cNvSpPr txBox="1">
            <a:spLocks/>
          </p:cNvSpPr>
          <p:nvPr/>
        </p:nvSpPr>
        <p:spPr>
          <a:xfrm>
            <a:off x="1257302" y="4239536"/>
            <a:ext cx="3728323" cy="453723"/>
          </a:xfrm>
          <a:prstGeom prst="rect">
            <a:avLst/>
          </a:prstGeom>
        </p:spPr>
        <p:txBody>
          <a:bodyPr vert="horz" lIns="102870" tIns="51435" rIns="102870" bIns="51435" rtlCol="0" anchor="ctr">
            <a:normAutofit/>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2025" dirty="0">
                <a:solidFill>
                  <a:srgbClr val="C00000"/>
                </a:solidFill>
                <a:latin typeface=""/>
                <a:ea typeface="Cambria" panose="02040503050406030204" pitchFamily="18" charset="0"/>
              </a:rPr>
              <a:t>Plan Activation Procedure</a:t>
            </a:r>
          </a:p>
        </p:txBody>
      </p:sp>
      <p:sp>
        <p:nvSpPr>
          <p:cNvPr id="6" name="TextBox 5">
            <a:extLst>
              <a:ext uri="{FF2B5EF4-FFF2-40B4-BE49-F238E27FC236}">
                <a16:creationId xmlns:a16="http://schemas.microsoft.com/office/drawing/2014/main" id="{4D3F455C-D98F-B7F3-B9BA-EC7A4A6D0158}"/>
              </a:ext>
            </a:extLst>
          </p:cNvPr>
          <p:cNvSpPr txBox="1"/>
          <p:nvPr/>
        </p:nvSpPr>
        <p:spPr>
          <a:xfrm>
            <a:off x="1224642" y="5055811"/>
            <a:ext cx="8360231" cy="1685461"/>
          </a:xfrm>
          <a:prstGeom prst="rect">
            <a:avLst/>
          </a:prstGeom>
          <a:noFill/>
        </p:spPr>
        <p:txBody>
          <a:bodyPr wrap="square">
            <a:spAutoFit/>
          </a:bodyPr>
          <a:lstStyle/>
          <a:p>
            <a:pPr defTabSz="514350" eaLnBrk="1" fontAlgn="auto" hangingPunct="1">
              <a:spcBef>
                <a:spcPts val="0"/>
              </a:spcBef>
              <a:spcAft>
                <a:spcPts val="0"/>
              </a:spcAft>
            </a:pPr>
            <a:r>
              <a:rPr lang="en-US" sz="1575" b="1" dirty="0">
                <a:solidFill>
                  <a:srgbClr val="C00000"/>
                </a:solidFill>
                <a:latin typeface=""/>
                <a:ea typeface="Cambria" panose="02040503050406030204" pitchFamily="18" charset="0"/>
              </a:rPr>
              <a:t>Plan Activation During Normal Business Hours</a:t>
            </a:r>
          </a:p>
          <a:p>
            <a:pPr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If it is determined that the facility cannot be re-inhabited, the Board of Directors of AITEO or its designee will inform personnel on next steps. Employees may be instructed to go home to await further instructions or to activate the Business Continuity Plan and move to the alternate site. Further communications, such as instructions on where and when to report for work will utilize the communication procedures.</a:t>
            </a:r>
          </a:p>
        </p:txBody>
      </p:sp>
      <p:sp>
        <p:nvSpPr>
          <p:cNvPr id="7" name="TextBox 6">
            <a:extLst>
              <a:ext uri="{FF2B5EF4-FFF2-40B4-BE49-F238E27FC236}">
                <a16:creationId xmlns:a16="http://schemas.microsoft.com/office/drawing/2014/main" id="{5D7B0BDD-2788-3BF3-8BE7-6B712BB639A8}"/>
              </a:ext>
            </a:extLst>
          </p:cNvPr>
          <p:cNvSpPr txBox="1"/>
          <p:nvPr/>
        </p:nvSpPr>
        <p:spPr>
          <a:xfrm>
            <a:off x="1224642" y="4731521"/>
            <a:ext cx="8180616" cy="317459"/>
          </a:xfrm>
          <a:prstGeom prst="rect">
            <a:avLst/>
          </a:prstGeom>
          <a:noFill/>
        </p:spPr>
        <p:txBody>
          <a:bodyPr wrap="square">
            <a:spAutoFit/>
          </a:bodyPr>
          <a:lstStyle/>
          <a:p>
            <a:pPr defTabSz="514350" eaLnBrk="1" fontAlgn="auto" hangingPunct="1">
              <a:spcBef>
                <a:spcPts val="0"/>
              </a:spcBef>
              <a:spcAft>
                <a:spcPts val="0"/>
              </a:spcAft>
              <a:defRPr/>
            </a:pPr>
            <a:r>
              <a:rPr lang="en-US" sz="1463" dirty="0">
                <a:solidFill>
                  <a:prstClr val="black"/>
                </a:solidFill>
                <a:latin typeface=""/>
                <a:ea typeface="Cambria" panose="02040503050406030204" pitchFamily="18" charset="0"/>
              </a:rPr>
              <a:t>The Business Owner or designee initiates the implementation of the Business Continuity Plan.</a:t>
            </a:r>
          </a:p>
        </p:txBody>
      </p:sp>
      <p:sp>
        <p:nvSpPr>
          <p:cNvPr id="8" name="TextBox 7">
            <a:extLst>
              <a:ext uri="{FF2B5EF4-FFF2-40B4-BE49-F238E27FC236}">
                <a16:creationId xmlns:a16="http://schemas.microsoft.com/office/drawing/2014/main" id="{017BC708-CD99-55FF-9F47-BA3CA5ED35CC}"/>
              </a:ext>
            </a:extLst>
          </p:cNvPr>
          <p:cNvSpPr txBox="1"/>
          <p:nvPr/>
        </p:nvSpPr>
        <p:spPr>
          <a:xfrm>
            <a:off x="1224642" y="7220691"/>
            <a:ext cx="8360231" cy="767711"/>
          </a:xfrm>
          <a:prstGeom prst="rect">
            <a:avLst/>
          </a:prstGeom>
          <a:noFill/>
        </p:spPr>
        <p:txBody>
          <a:bodyPr wrap="square">
            <a:spAutoFit/>
          </a:bodyPr>
          <a:lstStyle/>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If an event occurs outside normal business hours that renders a facility uninhabitable, the Business Owner or designee will activate the Business Continuity Plan using the communication procedures detailed in this section.</a:t>
            </a:r>
          </a:p>
        </p:txBody>
      </p:sp>
      <p:sp>
        <p:nvSpPr>
          <p:cNvPr id="9" name="TextBox 8">
            <a:extLst>
              <a:ext uri="{FF2B5EF4-FFF2-40B4-BE49-F238E27FC236}">
                <a16:creationId xmlns:a16="http://schemas.microsoft.com/office/drawing/2014/main" id="{39DBBF89-A156-838A-E44D-BDCAB3BCC170}"/>
              </a:ext>
            </a:extLst>
          </p:cNvPr>
          <p:cNvSpPr txBox="1"/>
          <p:nvPr/>
        </p:nvSpPr>
        <p:spPr>
          <a:xfrm>
            <a:off x="1224642" y="6913537"/>
            <a:ext cx="5551716" cy="334707"/>
          </a:xfrm>
          <a:prstGeom prst="rect">
            <a:avLst/>
          </a:prstGeom>
          <a:noFill/>
        </p:spPr>
        <p:txBody>
          <a:bodyPr wrap="square">
            <a:spAutoFit/>
          </a:bodyPr>
          <a:lstStyle/>
          <a:p>
            <a:pPr algn="just" defTabSz="514350" eaLnBrk="1" fontAlgn="auto" hangingPunct="1">
              <a:spcBef>
                <a:spcPts val="0"/>
              </a:spcBef>
              <a:spcAft>
                <a:spcPts val="0"/>
              </a:spcAft>
              <a:defRPr/>
            </a:pPr>
            <a:r>
              <a:rPr lang="en-US" sz="1575" b="1" i="1" dirty="0">
                <a:solidFill>
                  <a:srgbClr val="C00000"/>
                </a:solidFill>
                <a:latin typeface=""/>
                <a:ea typeface="Cambria" panose="02040503050406030204" pitchFamily="18" charset="0"/>
              </a:rPr>
              <a:t>Plan Activation Outside Normal Business Hours</a:t>
            </a:r>
          </a:p>
        </p:txBody>
      </p:sp>
      <p:sp>
        <p:nvSpPr>
          <p:cNvPr id="10" name="TextBox 9">
            <a:extLst>
              <a:ext uri="{FF2B5EF4-FFF2-40B4-BE49-F238E27FC236}">
                <a16:creationId xmlns:a16="http://schemas.microsoft.com/office/drawing/2014/main" id="{343CAAF3-D8E0-A288-9D40-2EFA519875DF}"/>
              </a:ext>
            </a:extLst>
          </p:cNvPr>
          <p:cNvSpPr txBox="1"/>
          <p:nvPr/>
        </p:nvSpPr>
        <p:spPr>
          <a:xfrm>
            <a:off x="1257301" y="8375116"/>
            <a:ext cx="8327572" cy="542584"/>
          </a:xfrm>
          <a:prstGeom prst="rect">
            <a:avLst/>
          </a:prstGeom>
          <a:noFill/>
        </p:spPr>
        <p:txBody>
          <a:bodyPr wrap="square">
            <a:spAutoFit/>
          </a:bodyPr>
          <a:lstStyle/>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Upon activation of the Business Continuity Plan, the Business Owner or designee will be responsible for notifying the alternate site, if appropriate, of their impending arrival.</a:t>
            </a:r>
          </a:p>
        </p:txBody>
      </p:sp>
      <p:sp>
        <p:nvSpPr>
          <p:cNvPr id="11" name="TextBox 10">
            <a:extLst>
              <a:ext uri="{FF2B5EF4-FFF2-40B4-BE49-F238E27FC236}">
                <a16:creationId xmlns:a16="http://schemas.microsoft.com/office/drawing/2014/main" id="{2DFFA621-DB97-1C3D-0AFB-0DE8EA846920}"/>
              </a:ext>
            </a:extLst>
          </p:cNvPr>
          <p:cNvSpPr txBox="1"/>
          <p:nvPr/>
        </p:nvSpPr>
        <p:spPr>
          <a:xfrm>
            <a:off x="1285154" y="8130377"/>
            <a:ext cx="2930499" cy="334707"/>
          </a:xfrm>
          <a:prstGeom prst="rect">
            <a:avLst/>
          </a:prstGeom>
          <a:noFill/>
        </p:spPr>
        <p:txBody>
          <a:bodyPr wrap="square">
            <a:spAutoFit/>
          </a:bodyPr>
          <a:lstStyle/>
          <a:p>
            <a:pPr algn="just" defTabSz="514350" eaLnBrk="1" fontAlgn="auto" hangingPunct="1">
              <a:spcBef>
                <a:spcPts val="0"/>
              </a:spcBef>
              <a:spcAft>
                <a:spcPts val="0"/>
              </a:spcAft>
              <a:defRPr/>
            </a:pPr>
            <a:r>
              <a:rPr lang="en-US" sz="1575" b="1" i="1" dirty="0">
                <a:solidFill>
                  <a:srgbClr val="C00000"/>
                </a:solidFill>
                <a:latin typeface=""/>
                <a:ea typeface="Cambria" panose="02040503050406030204" pitchFamily="18" charset="0"/>
              </a:rPr>
              <a:t>Actions upon Activation</a:t>
            </a:r>
          </a:p>
        </p:txBody>
      </p:sp>
      <p:sp>
        <p:nvSpPr>
          <p:cNvPr id="12" name="Title 2">
            <a:extLst>
              <a:ext uri="{FF2B5EF4-FFF2-40B4-BE49-F238E27FC236}">
                <a16:creationId xmlns:a16="http://schemas.microsoft.com/office/drawing/2014/main" id="{FA459F5A-2386-284D-2E06-34CC049E0F9F}"/>
              </a:ext>
            </a:extLst>
          </p:cNvPr>
          <p:cNvSpPr txBox="1">
            <a:spLocks/>
          </p:cNvSpPr>
          <p:nvPr/>
        </p:nvSpPr>
        <p:spPr>
          <a:xfrm>
            <a:off x="10253812" y="4306324"/>
            <a:ext cx="4283493" cy="453723"/>
          </a:xfrm>
          <a:prstGeom prst="rect">
            <a:avLst/>
          </a:prstGeom>
        </p:spPr>
        <p:txBody>
          <a:bodyPr vert="horz" lIns="102870" tIns="51435" rIns="102870" bIns="51435" rtlCol="0" anchor="ctr">
            <a:normAutofit fontScale="85000" lnSpcReduction="10000"/>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defTabSz="514338"/>
            <a:r>
              <a:rPr lang="en-US" sz="2025" dirty="0">
                <a:solidFill>
                  <a:srgbClr val="C00000"/>
                </a:solidFill>
                <a:latin typeface=""/>
                <a:ea typeface="Cambria" panose="02040503050406030204" pitchFamily="18" charset="0"/>
              </a:rPr>
              <a:t>Internal Communication Procedures</a:t>
            </a:r>
          </a:p>
        </p:txBody>
      </p:sp>
      <p:sp>
        <p:nvSpPr>
          <p:cNvPr id="13" name="TextBox 12">
            <a:extLst>
              <a:ext uri="{FF2B5EF4-FFF2-40B4-BE49-F238E27FC236}">
                <a16:creationId xmlns:a16="http://schemas.microsoft.com/office/drawing/2014/main" id="{DAF097E1-9731-08FD-B824-FA8B18C0B6B2}"/>
              </a:ext>
            </a:extLst>
          </p:cNvPr>
          <p:cNvSpPr txBox="1"/>
          <p:nvPr/>
        </p:nvSpPr>
        <p:spPr>
          <a:xfrm>
            <a:off x="10254347" y="4715841"/>
            <a:ext cx="6890654" cy="2793842"/>
          </a:xfrm>
          <a:prstGeom prst="rect">
            <a:avLst/>
          </a:prstGeom>
          <a:noFill/>
        </p:spPr>
        <p:txBody>
          <a:bodyPr wrap="square">
            <a:spAutoFit/>
          </a:bodyPr>
          <a:lstStyle/>
          <a:p>
            <a:pPr defTabSz="514350" eaLnBrk="1" fontAlgn="auto" hangingPunct="1">
              <a:spcBef>
                <a:spcPts val="0"/>
              </a:spcBef>
              <a:spcAft>
                <a:spcPts val="0"/>
              </a:spcAft>
            </a:pPr>
            <a:r>
              <a:rPr lang="en-US" sz="1463" b="1" dirty="0">
                <a:solidFill>
                  <a:srgbClr val="70AD47">
                    <a:lumMod val="50000"/>
                  </a:srgbClr>
                </a:solidFill>
                <a:latin typeface=""/>
                <a:ea typeface="Cambria" panose="02040503050406030204" pitchFamily="18" charset="0"/>
              </a:rPr>
              <a:t>Staff Accountability</a:t>
            </a:r>
          </a:p>
          <a:p>
            <a:pPr defTabSz="514350" eaLnBrk="1" fontAlgn="auto" hangingPunct="1">
              <a:spcBef>
                <a:spcPts val="0"/>
              </a:spcBef>
              <a:spcAft>
                <a:spcPts val="0"/>
              </a:spcAft>
            </a:pPr>
            <a:r>
              <a:rPr lang="en-US" sz="1463" dirty="0">
                <a:solidFill>
                  <a:prstClr val="black"/>
                </a:solidFill>
                <a:latin typeface=""/>
                <a:ea typeface="Cambria" panose="02040503050406030204" pitchFamily="18" charset="0"/>
              </a:rPr>
              <a:t>Once employees, clients, and guests have evacuated, personnel should remain at the primary assembly point and await further instructions. Once at the assembly point accountability must be performed:</a:t>
            </a:r>
          </a:p>
          <a:p>
            <a:pPr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Initiate headcount and make note of missing and/or injured employees and guests</a:t>
            </a: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Report missing and/or injured employees to the designated authority</a:t>
            </a: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This information should be shared with emergency first responders on scene</a:t>
            </a:r>
          </a:p>
          <a:p>
            <a:pPr algn="just"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The Board of Directors or its designated authority should determine the best methods for disseminating communications to staff</a:t>
            </a:r>
          </a:p>
        </p:txBody>
      </p:sp>
      <p:graphicFrame>
        <p:nvGraphicFramePr>
          <p:cNvPr id="14" name="Table 35">
            <a:extLst>
              <a:ext uri="{FF2B5EF4-FFF2-40B4-BE49-F238E27FC236}">
                <a16:creationId xmlns:a16="http://schemas.microsoft.com/office/drawing/2014/main" id="{A3D690C5-D499-3ACB-CA91-DAEA5A27E74E}"/>
              </a:ext>
            </a:extLst>
          </p:cNvPr>
          <p:cNvGraphicFramePr>
            <a:graphicFrameLocks noGrp="1"/>
          </p:cNvGraphicFramePr>
          <p:nvPr>
            <p:extLst>
              <p:ext uri="{D42A27DB-BD31-4B8C-83A1-F6EECF244321}">
                <p14:modId xmlns:p14="http://schemas.microsoft.com/office/powerpoint/2010/main" val="2111008734"/>
              </p:ext>
            </p:extLst>
          </p:nvPr>
        </p:nvGraphicFramePr>
        <p:xfrm>
          <a:off x="10253811" y="7479592"/>
          <a:ext cx="7269731" cy="2021330"/>
        </p:xfrm>
        <a:graphic>
          <a:graphicData uri="http://schemas.openxmlformats.org/drawingml/2006/table">
            <a:tbl>
              <a:tblPr firstRow="1" bandRow="1">
                <a:tableStyleId>{5C22544A-7EE6-4342-B048-85BDC9FD1C3A}</a:tableStyleId>
              </a:tblPr>
              <a:tblGrid>
                <a:gridCol w="475258">
                  <a:extLst>
                    <a:ext uri="{9D8B030D-6E8A-4147-A177-3AD203B41FA5}">
                      <a16:colId xmlns:a16="http://schemas.microsoft.com/office/drawing/2014/main" val="4292678019"/>
                    </a:ext>
                  </a:extLst>
                </a:gridCol>
                <a:gridCol w="6794473">
                  <a:extLst>
                    <a:ext uri="{9D8B030D-6E8A-4147-A177-3AD203B41FA5}">
                      <a16:colId xmlns:a16="http://schemas.microsoft.com/office/drawing/2014/main" val="2686002551"/>
                    </a:ext>
                  </a:extLst>
                </a:gridCol>
              </a:tblGrid>
              <a:tr h="365315">
                <a:tc gridSpan="2">
                  <a:txBody>
                    <a:bodyPr/>
                    <a:lstStyle/>
                    <a:p>
                      <a:pPr algn="ctr"/>
                      <a:r>
                        <a:rPr lang="en-US" sz="1500" dirty="0">
                          <a:latin typeface=""/>
                          <a:ea typeface="Cambria" panose="02040503050406030204" pitchFamily="18" charset="0"/>
                        </a:rPr>
                        <a:t>Employee Communication Channels</a:t>
                      </a:r>
                    </a:p>
                  </a:txBody>
                  <a:tcPr marL="102870" marR="102870" marT="51435" marB="51435">
                    <a:solidFill>
                      <a:srgbClr val="C00000"/>
                    </a:solidFill>
                  </a:tcPr>
                </a:tc>
                <a:tc hMerge="1">
                  <a:txBody>
                    <a:bodyPr/>
                    <a:lstStyle/>
                    <a:p>
                      <a:endParaRPr lang="en-US" dirty="0"/>
                    </a:p>
                  </a:txBody>
                  <a:tcPr/>
                </a:tc>
                <a:extLst>
                  <a:ext uri="{0D108BD9-81ED-4DB2-BD59-A6C34878D82A}">
                    <a16:rowId xmlns:a16="http://schemas.microsoft.com/office/drawing/2014/main" val="144435844"/>
                  </a:ext>
                </a:extLst>
              </a:tr>
              <a:tr h="365315">
                <a:tc>
                  <a:txBody>
                    <a:bodyPr/>
                    <a:lstStyle/>
                    <a:p>
                      <a:pPr algn="ctr"/>
                      <a:r>
                        <a:rPr lang="en-US" sz="1500" dirty="0">
                          <a:solidFill>
                            <a:schemeClr val="bg1"/>
                          </a:solidFill>
                          <a:latin typeface=""/>
                          <a:ea typeface="Cambria" panose="02040503050406030204" pitchFamily="18" charset="0"/>
                        </a:rPr>
                        <a:t>1</a:t>
                      </a:r>
                    </a:p>
                  </a:txBody>
                  <a:tcPr marL="102870" marR="102870" marT="51435" marB="51435">
                    <a:solidFill>
                      <a:schemeClr val="bg1">
                        <a:lumMod val="20000"/>
                        <a:lumOff val="80000"/>
                      </a:schemeClr>
                    </a:solidFill>
                  </a:tcPr>
                </a:tc>
                <a:tc>
                  <a:txBody>
                    <a:bodyPr/>
                    <a:lstStyle/>
                    <a:p>
                      <a:pPr algn="l"/>
                      <a:r>
                        <a:rPr lang="en-US" sz="1500" dirty="0">
                          <a:solidFill>
                            <a:schemeClr val="bg1"/>
                          </a:solidFill>
                          <a:latin typeface=""/>
                          <a:ea typeface="Cambria" panose="02040503050406030204" pitchFamily="18" charset="0"/>
                        </a:rPr>
                        <a:t>Staff work email, located at the HR Cloud Storage/Offsite Employee Record</a:t>
                      </a:r>
                    </a:p>
                  </a:txBody>
                  <a:tcPr marL="102870" marR="102870" marT="51435" marB="51435">
                    <a:solidFill>
                      <a:schemeClr val="bg1">
                        <a:lumMod val="20000"/>
                        <a:lumOff val="80000"/>
                      </a:schemeClr>
                    </a:solidFill>
                  </a:tcPr>
                </a:tc>
                <a:extLst>
                  <a:ext uri="{0D108BD9-81ED-4DB2-BD59-A6C34878D82A}">
                    <a16:rowId xmlns:a16="http://schemas.microsoft.com/office/drawing/2014/main" val="2565358946"/>
                  </a:ext>
                </a:extLst>
              </a:tr>
              <a:tr h="365315">
                <a:tc>
                  <a:txBody>
                    <a:bodyPr/>
                    <a:lstStyle/>
                    <a:p>
                      <a:pPr algn="ctr"/>
                      <a:r>
                        <a:rPr lang="en-US" sz="1500" dirty="0">
                          <a:latin typeface=""/>
                          <a:ea typeface="Cambria" panose="02040503050406030204" pitchFamily="18" charset="0"/>
                        </a:rPr>
                        <a:t>2</a:t>
                      </a:r>
                    </a:p>
                  </a:txBody>
                  <a:tcPr marL="102870" marR="102870" marT="51435" marB="51435">
                    <a:solidFill>
                      <a:schemeClr val="bg1">
                        <a:lumMod val="20000"/>
                        <a:lumOff val="80000"/>
                      </a:schemeClr>
                    </a:solidFill>
                  </a:tcPr>
                </a:tc>
                <a:tc>
                  <a:txBody>
                    <a:bodyPr/>
                    <a:lstStyle/>
                    <a:p>
                      <a:pPr algn="l"/>
                      <a:r>
                        <a:rPr lang="en-US" sz="1500" dirty="0">
                          <a:latin typeface=""/>
                          <a:ea typeface="Cambria" panose="02040503050406030204" pitchFamily="18" charset="0"/>
                        </a:rPr>
                        <a:t>Staff work mobile phones, list located Cloud Storage/Offsite Employee Record</a:t>
                      </a:r>
                    </a:p>
                  </a:txBody>
                  <a:tcPr marL="102870" marR="102870" marT="51435" marB="51435">
                    <a:solidFill>
                      <a:schemeClr val="bg1">
                        <a:lumMod val="20000"/>
                        <a:lumOff val="80000"/>
                      </a:schemeClr>
                    </a:solidFill>
                  </a:tcPr>
                </a:tc>
                <a:extLst>
                  <a:ext uri="{0D108BD9-81ED-4DB2-BD59-A6C34878D82A}">
                    <a16:rowId xmlns:a16="http://schemas.microsoft.com/office/drawing/2014/main" val="3862850303"/>
                  </a:ext>
                </a:extLst>
              </a:tr>
              <a:tr h="247978">
                <a:tc>
                  <a:txBody>
                    <a:bodyPr/>
                    <a:lstStyle/>
                    <a:p>
                      <a:pPr algn="ctr"/>
                      <a:r>
                        <a:rPr lang="en-US" sz="1500" dirty="0">
                          <a:solidFill>
                            <a:schemeClr val="bg1"/>
                          </a:solidFill>
                          <a:latin typeface=""/>
                          <a:ea typeface="Cambria" panose="02040503050406030204" pitchFamily="18" charset="0"/>
                        </a:rPr>
                        <a:t>3</a:t>
                      </a:r>
                    </a:p>
                  </a:txBody>
                  <a:tcPr marL="102870" marR="102870" marT="51435" marB="51435">
                    <a:solidFill>
                      <a:schemeClr val="bg1">
                        <a:lumMod val="20000"/>
                        <a:lumOff val="80000"/>
                      </a:schemeClr>
                    </a:solidFill>
                  </a:tcPr>
                </a:tc>
                <a:tc>
                  <a:txBody>
                    <a:bodyPr/>
                    <a:lstStyle/>
                    <a:p>
                      <a:pPr algn="l"/>
                      <a:r>
                        <a:rPr lang="en-US" sz="1500" dirty="0">
                          <a:solidFill>
                            <a:schemeClr val="bg1"/>
                          </a:solidFill>
                          <a:latin typeface=""/>
                          <a:ea typeface="Cambria" panose="02040503050406030204" pitchFamily="18" charset="0"/>
                        </a:rPr>
                        <a:t>Staff personal email and mobile phones, list located Cloud Storage/Offsite Employee Record</a:t>
                      </a:r>
                    </a:p>
                  </a:txBody>
                  <a:tcPr marL="102870" marR="102870" marT="51435" marB="51435">
                    <a:solidFill>
                      <a:schemeClr val="bg1">
                        <a:lumMod val="20000"/>
                        <a:lumOff val="80000"/>
                      </a:schemeClr>
                    </a:solidFill>
                  </a:tcPr>
                </a:tc>
                <a:extLst>
                  <a:ext uri="{0D108BD9-81ED-4DB2-BD59-A6C34878D82A}">
                    <a16:rowId xmlns:a16="http://schemas.microsoft.com/office/drawing/2014/main" val="3196121474"/>
                  </a:ext>
                </a:extLst>
              </a:tr>
              <a:tr h="365315">
                <a:tc>
                  <a:txBody>
                    <a:bodyPr/>
                    <a:lstStyle/>
                    <a:p>
                      <a:pPr algn="ctr"/>
                      <a:r>
                        <a:rPr lang="en-US" sz="1500" dirty="0">
                          <a:latin typeface=""/>
                          <a:ea typeface="Cambria" panose="02040503050406030204" pitchFamily="18" charset="0"/>
                        </a:rPr>
                        <a:t>4</a:t>
                      </a:r>
                    </a:p>
                  </a:txBody>
                  <a:tcPr marL="102870" marR="102870" marT="51435" marB="51435">
                    <a:solidFill>
                      <a:schemeClr val="bg1">
                        <a:lumMod val="20000"/>
                        <a:lumOff val="80000"/>
                      </a:schemeClr>
                    </a:solidFill>
                  </a:tcPr>
                </a:tc>
                <a:tc>
                  <a:txBody>
                    <a:bodyPr/>
                    <a:lstStyle/>
                    <a:p>
                      <a:pPr algn="l"/>
                      <a:r>
                        <a:rPr lang="en-US" sz="1500" dirty="0">
                          <a:latin typeface=""/>
                          <a:ea typeface="Cambria" panose="02040503050406030204" pitchFamily="18" charset="0"/>
                        </a:rPr>
                        <a:t>Facility emergency evacuation alarm and public address system </a:t>
                      </a:r>
                    </a:p>
                  </a:txBody>
                  <a:tcPr marL="102870" marR="102870" marT="51435" marB="51435">
                    <a:solidFill>
                      <a:schemeClr val="bg1">
                        <a:lumMod val="20000"/>
                        <a:lumOff val="80000"/>
                      </a:schemeClr>
                    </a:solidFill>
                  </a:tcPr>
                </a:tc>
                <a:extLst>
                  <a:ext uri="{0D108BD9-81ED-4DB2-BD59-A6C34878D82A}">
                    <a16:rowId xmlns:a16="http://schemas.microsoft.com/office/drawing/2014/main" val="3162254970"/>
                  </a:ext>
                </a:extLst>
              </a:tr>
            </a:tbl>
          </a:graphicData>
        </a:graphic>
      </p:graphicFrame>
    </p:spTree>
    <p:extLst>
      <p:ext uri="{BB962C8B-B14F-4D97-AF65-F5344CB8AC3E}">
        <p14:creationId xmlns:p14="http://schemas.microsoft.com/office/powerpoint/2010/main" val="2696794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305237" y="327174"/>
            <a:ext cx="12141201"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4800" b="1" dirty="0">
                <a:solidFill>
                  <a:srgbClr val="C00000"/>
                </a:solidFill>
                <a:latin typeface=""/>
              </a:rPr>
              <a:t>Alternate Facility and Site Ranking</a:t>
            </a:r>
          </a:p>
        </p:txBody>
      </p:sp>
      <p:sp>
        <p:nvSpPr>
          <p:cNvPr id="4" name="TextBox 3">
            <a:extLst>
              <a:ext uri="{FF2B5EF4-FFF2-40B4-BE49-F238E27FC236}">
                <a16:creationId xmlns:a16="http://schemas.microsoft.com/office/drawing/2014/main" id="{807477ED-19B8-8A32-E421-54BF94A17096}"/>
              </a:ext>
            </a:extLst>
          </p:cNvPr>
          <p:cNvSpPr txBox="1"/>
          <p:nvPr/>
        </p:nvSpPr>
        <p:spPr>
          <a:xfrm>
            <a:off x="1305237" y="2081836"/>
            <a:ext cx="7446873" cy="4144596"/>
          </a:xfrm>
          <a:prstGeom prst="rect">
            <a:avLst/>
          </a:prstGeom>
          <a:noFill/>
        </p:spPr>
        <p:txBody>
          <a:bodyPr wrap="square">
            <a:spAutoFit/>
          </a:bodyPr>
          <a:lstStyle/>
          <a:p>
            <a:pPr algn="just" defTabSz="514350" eaLnBrk="1" fontAlgn="auto" hangingPunct="1">
              <a:spcBef>
                <a:spcPts val="0"/>
              </a:spcBef>
              <a:spcAft>
                <a:spcPts val="0"/>
              </a:spcAft>
            </a:pPr>
            <a:r>
              <a:rPr lang="en-US" sz="1463" b="1" dirty="0">
                <a:solidFill>
                  <a:sysClr val="windowText" lastClr="000000"/>
                </a:solidFill>
                <a:latin typeface=""/>
                <a:ea typeface="Cambria" panose="02040503050406030204" pitchFamily="18" charset="0"/>
              </a:rPr>
              <a:t>Alternate Facility Selection</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When determining appropriate and effective alternate facilities, an organization must ensure that they provide the means and ability to perform its identified critical business functions in the event the primary facility becomes unusable for any reason. Considerations for alternate facilities may include but are not limited to the following elements:</a:t>
            </a:r>
          </a:p>
          <a:p>
            <a:pPr algn="just"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Sufficient distance from the primary facility</a:t>
            </a: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Access to critical equipment and supplies, or can be prepared with essential equipment and supplies within 12 hours of Business Continuity Plan activation</a:t>
            </a: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Current </a:t>
            </a:r>
            <a:r>
              <a:rPr lang="en-US" sz="1463" dirty="0" err="1">
                <a:solidFill>
                  <a:prstClr val="black"/>
                </a:solidFill>
                <a:latin typeface=""/>
                <a:ea typeface="Cambria" panose="02040503050406030204" pitchFamily="18" charset="0"/>
              </a:rPr>
              <a:t>MoUs</a:t>
            </a:r>
            <a:r>
              <a:rPr lang="en-US" sz="1463" dirty="0">
                <a:solidFill>
                  <a:prstClr val="black"/>
                </a:solidFill>
                <a:latin typeface=""/>
                <a:ea typeface="Cambria" panose="02040503050406030204" pitchFamily="18" charset="0"/>
              </a:rPr>
              <a:t>/Agreement and points of contact for facility managers</a:t>
            </a:r>
          </a:p>
          <a:p>
            <a:pPr marL="321469" indent="-321469" algn="just" defTabSz="514350" eaLnBrk="1" fontAlgn="auto" hangingPunct="1">
              <a:spcBef>
                <a:spcPts val="0"/>
              </a:spcBef>
              <a:spcAft>
                <a:spcPts val="0"/>
              </a:spcAft>
              <a:buFont typeface="Arial" panose="020B0604020202020204" pitchFamily="34" charset="0"/>
              <a:buChar char="•"/>
            </a:pPr>
            <a:r>
              <a:rPr lang="en-US" sz="1463" dirty="0">
                <a:solidFill>
                  <a:prstClr val="black"/>
                </a:solidFill>
                <a:latin typeface=""/>
                <a:ea typeface="Cambria" panose="02040503050406030204" pitchFamily="18" charset="0"/>
              </a:rPr>
              <a:t>Sufficient levels of physical and information technology security</a:t>
            </a:r>
          </a:p>
          <a:p>
            <a:pPr algn="just"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algn="just" defTabSz="514350" eaLnBrk="1" fontAlgn="auto" hangingPunct="1">
              <a:spcBef>
                <a:spcPts val="0"/>
              </a:spcBef>
              <a:spcAft>
                <a:spcPts val="0"/>
              </a:spcAft>
            </a:pPr>
            <a:r>
              <a:rPr lang="en-US" sz="1463" b="1" dirty="0">
                <a:solidFill>
                  <a:sysClr val="windowText" lastClr="000000"/>
                </a:solidFill>
                <a:latin typeface=""/>
                <a:ea typeface="Cambria" panose="02040503050406030204" pitchFamily="18" charset="0"/>
              </a:rPr>
              <a:t>Virtual Work as an Alternate Site</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Teleworking is an arrangement between an employee and the employee’s</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supervisor that allows the employee to work at home or other non-traditional</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location. Telework is not always an option for all business types, though it</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should be utilized when available.</a:t>
            </a:r>
          </a:p>
        </p:txBody>
      </p:sp>
      <p:graphicFrame>
        <p:nvGraphicFramePr>
          <p:cNvPr id="5" name="Table 90">
            <a:extLst>
              <a:ext uri="{FF2B5EF4-FFF2-40B4-BE49-F238E27FC236}">
                <a16:creationId xmlns:a16="http://schemas.microsoft.com/office/drawing/2014/main" id="{D138EFD1-06A4-43E7-E823-4FD00D1205DC}"/>
              </a:ext>
            </a:extLst>
          </p:cNvPr>
          <p:cNvGraphicFramePr>
            <a:graphicFrameLocks noGrp="1"/>
          </p:cNvGraphicFramePr>
          <p:nvPr>
            <p:extLst>
              <p:ext uri="{D42A27DB-BD31-4B8C-83A1-F6EECF244321}">
                <p14:modId xmlns:p14="http://schemas.microsoft.com/office/powerpoint/2010/main" val="736069027"/>
              </p:ext>
            </p:extLst>
          </p:nvPr>
        </p:nvGraphicFramePr>
        <p:xfrm>
          <a:off x="1305239" y="6867944"/>
          <a:ext cx="15769186" cy="2676525"/>
        </p:xfrm>
        <a:graphic>
          <a:graphicData uri="http://schemas.openxmlformats.org/drawingml/2006/table">
            <a:tbl>
              <a:tblPr firstRow="1" bandRow="1">
                <a:tableStyleId>{5C22544A-7EE6-4342-B048-85BDC9FD1C3A}</a:tableStyleId>
              </a:tblPr>
              <a:tblGrid>
                <a:gridCol w="580711">
                  <a:extLst>
                    <a:ext uri="{9D8B030D-6E8A-4147-A177-3AD203B41FA5}">
                      <a16:colId xmlns:a16="http://schemas.microsoft.com/office/drawing/2014/main" val="2275829674"/>
                    </a:ext>
                  </a:extLst>
                </a:gridCol>
                <a:gridCol w="2020346">
                  <a:extLst>
                    <a:ext uri="{9D8B030D-6E8A-4147-A177-3AD203B41FA5}">
                      <a16:colId xmlns:a16="http://schemas.microsoft.com/office/drawing/2014/main" val="1246069118"/>
                    </a:ext>
                  </a:extLst>
                </a:gridCol>
                <a:gridCol w="2514236">
                  <a:extLst>
                    <a:ext uri="{9D8B030D-6E8A-4147-A177-3AD203B41FA5}">
                      <a16:colId xmlns:a16="http://schemas.microsoft.com/office/drawing/2014/main" val="3578812615"/>
                    </a:ext>
                  </a:extLst>
                </a:gridCol>
                <a:gridCol w="2514236">
                  <a:extLst>
                    <a:ext uri="{9D8B030D-6E8A-4147-A177-3AD203B41FA5}">
                      <a16:colId xmlns:a16="http://schemas.microsoft.com/office/drawing/2014/main" val="105911533"/>
                    </a:ext>
                  </a:extLst>
                </a:gridCol>
                <a:gridCol w="2293347">
                  <a:extLst>
                    <a:ext uri="{9D8B030D-6E8A-4147-A177-3AD203B41FA5}">
                      <a16:colId xmlns:a16="http://schemas.microsoft.com/office/drawing/2014/main" val="788728519"/>
                    </a:ext>
                  </a:extLst>
                </a:gridCol>
                <a:gridCol w="1648035">
                  <a:extLst>
                    <a:ext uri="{9D8B030D-6E8A-4147-A177-3AD203B41FA5}">
                      <a16:colId xmlns:a16="http://schemas.microsoft.com/office/drawing/2014/main" val="2548096181"/>
                    </a:ext>
                  </a:extLst>
                </a:gridCol>
                <a:gridCol w="2646478">
                  <a:extLst>
                    <a:ext uri="{9D8B030D-6E8A-4147-A177-3AD203B41FA5}">
                      <a16:colId xmlns:a16="http://schemas.microsoft.com/office/drawing/2014/main" val="1332306570"/>
                    </a:ext>
                  </a:extLst>
                </a:gridCol>
                <a:gridCol w="1551797">
                  <a:extLst>
                    <a:ext uri="{9D8B030D-6E8A-4147-A177-3AD203B41FA5}">
                      <a16:colId xmlns:a16="http://schemas.microsoft.com/office/drawing/2014/main" val="1103293462"/>
                    </a:ext>
                  </a:extLst>
                </a:gridCol>
              </a:tblGrid>
              <a:tr h="582930">
                <a:tc>
                  <a:txBody>
                    <a:bodyPr/>
                    <a:lstStyle/>
                    <a:p>
                      <a:r>
                        <a:rPr lang="en-US" sz="1600" dirty="0">
                          <a:latin typeface=""/>
                          <a:ea typeface="Cambria" panose="02040503050406030204" pitchFamily="18" charset="0"/>
                        </a:rPr>
                        <a:t>S/N</a:t>
                      </a:r>
                    </a:p>
                  </a:txBody>
                  <a:tcPr marL="102870" marR="102870" marT="51435" marB="51435">
                    <a:solidFill>
                      <a:srgbClr val="C00000"/>
                    </a:solidFill>
                  </a:tcPr>
                </a:tc>
                <a:tc>
                  <a:txBody>
                    <a:bodyPr/>
                    <a:lstStyle/>
                    <a:p>
                      <a:r>
                        <a:rPr lang="en-US" sz="1600" dirty="0">
                          <a:latin typeface=""/>
                          <a:ea typeface="Cambria" panose="02040503050406030204" pitchFamily="18" charset="0"/>
                        </a:rPr>
                        <a:t>Primary Facility</a:t>
                      </a:r>
                    </a:p>
                  </a:txBody>
                  <a:tcPr marL="102870" marR="102870" marT="51435" marB="51435">
                    <a:solidFill>
                      <a:srgbClr val="C00000"/>
                    </a:solidFill>
                  </a:tcPr>
                </a:tc>
                <a:tc>
                  <a:txBody>
                    <a:bodyPr/>
                    <a:lstStyle/>
                    <a:p>
                      <a:r>
                        <a:rPr lang="en-US" sz="1600" dirty="0">
                          <a:latin typeface=""/>
                          <a:ea typeface="Cambria" panose="02040503050406030204" pitchFamily="18" charset="0"/>
                        </a:rPr>
                        <a:t>Alternate Facility</a:t>
                      </a:r>
                    </a:p>
                  </a:txBody>
                  <a:tcPr marL="102870" marR="102870" marT="51435" marB="51435">
                    <a:solidFill>
                      <a:srgbClr val="C00000"/>
                    </a:solidFill>
                  </a:tcPr>
                </a:tc>
                <a:tc>
                  <a:txBody>
                    <a:bodyPr/>
                    <a:lstStyle/>
                    <a:p>
                      <a:r>
                        <a:rPr lang="en-US" sz="1600" dirty="0">
                          <a:latin typeface=""/>
                          <a:ea typeface="Cambria" panose="02040503050406030204" pitchFamily="18" charset="0"/>
                        </a:rPr>
                        <a:t>Distance from Pry Fac</a:t>
                      </a:r>
                    </a:p>
                  </a:txBody>
                  <a:tcPr marL="102870" marR="102870" marT="51435" marB="51435">
                    <a:solidFill>
                      <a:srgbClr val="C00000"/>
                    </a:solidFill>
                  </a:tcPr>
                </a:tc>
                <a:tc>
                  <a:txBody>
                    <a:bodyPr/>
                    <a:lstStyle/>
                    <a:p>
                      <a:r>
                        <a:rPr lang="en-US" sz="1600" dirty="0">
                          <a:latin typeface=""/>
                          <a:ea typeface="Cambria" panose="02040503050406030204" pitchFamily="18" charset="0"/>
                        </a:rPr>
                        <a:t>Facility POC</a:t>
                      </a:r>
                    </a:p>
                  </a:txBody>
                  <a:tcPr marL="102870" marR="102870" marT="51435" marB="51435">
                    <a:solidFill>
                      <a:srgbClr val="C00000"/>
                    </a:solidFill>
                  </a:tcPr>
                </a:tc>
                <a:tc>
                  <a:txBody>
                    <a:bodyPr/>
                    <a:lstStyle/>
                    <a:p>
                      <a:r>
                        <a:rPr lang="en-US" sz="1600" dirty="0">
                          <a:latin typeface=""/>
                          <a:ea typeface="Cambria" panose="02040503050406030204" pitchFamily="18" charset="0"/>
                        </a:rPr>
                        <a:t>Required Equipment</a:t>
                      </a:r>
                    </a:p>
                  </a:txBody>
                  <a:tcPr marL="102870" marR="102870" marT="51435" marB="51435">
                    <a:solidFill>
                      <a:srgbClr val="C00000"/>
                    </a:solidFill>
                  </a:tcPr>
                </a:tc>
                <a:tc>
                  <a:txBody>
                    <a:bodyPr/>
                    <a:lstStyle/>
                    <a:p>
                      <a:r>
                        <a:rPr lang="en-US" sz="1600" dirty="0">
                          <a:latin typeface=""/>
                          <a:ea typeface="Cambria" panose="02040503050406030204" pitchFamily="18" charset="0"/>
                        </a:rPr>
                        <a:t>Parking/Public Transit Accessibility</a:t>
                      </a:r>
                    </a:p>
                  </a:txBody>
                  <a:tcPr marL="102870" marR="102870" marT="51435" marB="51435">
                    <a:solidFill>
                      <a:srgbClr val="C00000"/>
                    </a:solidFill>
                  </a:tcPr>
                </a:tc>
                <a:tc>
                  <a:txBody>
                    <a:bodyPr/>
                    <a:lstStyle/>
                    <a:p>
                      <a:r>
                        <a:rPr lang="en-US" sz="1600" dirty="0">
                          <a:latin typeface=""/>
                          <a:ea typeface="Cambria" panose="02040503050406030204" pitchFamily="18" charset="0"/>
                        </a:rPr>
                        <a:t>Disability Compliance </a:t>
                      </a:r>
                    </a:p>
                  </a:txBody>
                  <a:tcPr marL="102870" marR="102870" marT="51435" marB="51435">
                    <a:solidFill>
                      <a:srgbClr val="C00000"/>
                    </a:solidFill>
                  </a:tcPr>
                </a:tc>
                <a:extLst>
                  <a:ext uri="{0D108BD9-81ED-4DB2-BD59-A6C34878D82A}">
                    <a16:rowId xmlns:a16="http://schemas.microsoft.com/office/drawing/2014/main" val="1610161697"/>
                  </a:ext>
                </a:extLst>
              </a:tr>
              <a:tr h="417195">
                <a:tc>
                  <a:txBody>
                    <a:bodyPr/>
                    <a:lstStyle/>
                    <a:p>
                      <a:r>
                        <a:rPr lang="en-US" sz="1600" dirty="0">
                          <a:latin typeface=""/>
                          <a:ea typeface="Cambria" panose="02040503050406030204" pitchFamily="18" charset="0"/>
                        </a:rPr>
                        <a:t>1</a:t>
                      </a:r>
                    </a:p>
                  </a:txBody>
                  <a:tcPr marL="102870" marR="102870" marT="51435" marB="51435">
                    <a:solidFill>
                      <a:schemeClr val="bg2">
                        <a:lumMod val="90000"/>
                      </a:schemeClr>
                    </a:solidFill>
                  </a:tcPr>
                </a:tc>
                <a:tc>
                  <a:txBody>
                    <a:bodyPr/>
                    <a:lstStyle/>
                    <a:p>
                      <a:r>
                        <a:rPr lang="en-US" sz="1600" dirty="0">
                          <a:latin typeface=""/>
                          <a:ea typeface="Cambria" panose="02040503050406030204" pitchFamily="18" charset="0"/>
                        </a:rPr>
                        <a:t>Aiteo HQ</a:t>
                      </a:r>
                    </a:p>
                  </a:txBody>
                  <a:tcPr marL="102870" marR="102870" marT="51435" marB="51435">
                    <a:solidFill>
                      <a:schemeClr val="bg2">
                        <a:lumMod val="90000"/>
                      </a:schemeClr>
                    </a:solidFill>
                  </a:tcPr>
                </a:tc>
                <a:tc>
                  <a:txBody>
                    <a:bodyPr/>
                    <a:lstStyle/>
                    <a:p>
                      <a:r>
                        <a:rPr lang="en-US" sz="1600" dirty="0">
                          <a:latin typeface=""/>
                          <a:ea typeface="Cambria" panose="02040503050406030204" pitchFamily="18" charset="0"/>
                        </a:rPr>
                        <a:t>Aiteo Parkview Office</a:t>
                      </a: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extLst>
                  <a:ext uri="{0D108BD9-81ED-4DB2-BD59-A6C34878D82A}">
                    <a16:rowId xmlns:a16="http://schemas.microsoft.com/office/drawing/2014/main" val="1063346541"/>
                  </a:ext>
                </a:extLst>
              </a:tr>
              <a:tr h="417195">
                <a:tc>
                  <a:txBody>
                    <a:bodyPr/>
                    <a:lstStyle/>
                    <a:p>
                      <a:r>
                        <a:rPr lang="en-US" sz="1600" dirty="0">
                          <a:solidFill>
                            <a:schemeClr val="bg1"/>
                          </a:solidFill>
                          <a:latin typeface=""/>
                          <a:ea typeface="Cambria" panose="02040503050406030204" pitchFamily="18" charset="0"/>
                        </a:rPr>
                        <a:t>2</a:t>
                      </a:r>
                    </a:p>
                  </a:txBody>
                  <a:tcPr marL="102870" marR="102870" marT="51435" marB="51435">
                    <a:solidFill>
                      <a:schemeClr val="bg1">
                        <a:lumMod val="20000"/>
                        <a:lumOff val="80000"/>
                      </a:schemeClr>
                    </a:solidFill>
                  </a:tcPr>
                </a:tc>
                <a:tc>
                  <a:txBody>
                    <a:bodyPr/>
                    <a:lstStyle/>
                    <a:p>
                      <a:r>
                        <a:rPr lang="en-US" sz="1600" dirty="0">
                          <a:solidFill>
                            <a:schemeClr val="bg1"/>
                          </a:solidFill>
                          <a:latin typeface=""/>
                          <a:ea typeface="Cambria" panose="02040503050406030204" pitchFamily="18" charset="0"/>
                        </a:rPr>
                        <a:t>Aiteo Parkview</a:t>
                      </a:r>
                    </a:p>
                  </a:txBody>
                  <a:tcPr marL="102870" marR="102870" marT="51435" marB="51435">
                    <a:solidFill>
                      <a:schemeClr val="bg1">
                        <a:lumMod val="20000"/>
                        <a:lumOff val="80000"/>
                      </a:schemeClr>
                    </a:solidFill>
                  </a:tcPr>
                </a:tc>
                <a:tc>
                  <a:txBody>
                    <a:bodyPr/>
                    <a:lstStyle/>
                    <a:p>
                      <a:r>
                        <a:rPr lang="en-US" sz="1600" dirty="0">
                          <a:solidFill>
                            <a:schemeClr val="bg1"/>
                          </a:solidFill>
                          <a:latin typeface=""/>
                          <a:ea typeface="Cambria" panose="02040503050406030204" pitchFamily="18" charset="0"/>
                        </a:rPr>
                        <a:t>Aiteo </a:t>
                      </a:r>
                      <a:r>
                        <a:rPr lang="en-US" sz="1600" dirty="0" err="1">
                          <a:solidFill>
                            <a:schemeClr val="bg1"/>
                          </a:solidFill>
                          <a:latin typeface=""/>
                          <a:ea typeface="Cambria" panose="02040503050406030204" pitchFamily="18" charset="0"/>
                        </a:rPr>
                        <a:t>Apapa</a:t>
                      </a:r>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extLst>
                  <a:ext uri="{0D108BD9-81ED-4DB2-BD59-A6C34878D82A}">
                    <a16:rowId xmlns:a16="http://schemas.microsoft.com/office/drawing/2014/main" val="1268873548"/>
                  </a:ext>
                </a:extLst>
              </a:tr>
              <a:tr h="417195">
                <a:tc>
                  <a:txBody>
                    <a:bodyPr/>
                    <a:lstStyle/>
                    <a:p>
                      <a:r>
                        <a:rPr lang="en-US" sz="1600" dirty="0">
                          <a:latin typeface=""/>
                          <a:ea typeface="Cambria" panose="02040503050406030204" pitchFamily="18" charset="0"/>
                        </a:rPr>
                        <a:t>3</a:t>
                      </a:r>
                    </a:p>
                  </a:txBody>
                  <a:tcPr marL="102870" marR="102870" marT="51435" marB="51435">
                    <a:solidFill>
                      <a:schemeClr val="bg2">
                        <a:lumMod val="90000"/>
                      </a:schemeClr>
                    </a:solidFill>
                  </a:tcPr>
                </a:tc>
                <a:tc>
                  <a:txBody>
                    <a:bodyPr/>
                    <a:lstStyle/>
                    <a:p>
                      <a:r>
                        <a:rPr lang="en-US" sz="1600" dirty="0">
                          <a:latin typeface=""/>
                          <a:ea typeface="Cambria" panose="02040503050406030204" pitchFamily="18" charset="0"/>
                        </a:rPr>
                        <a:t>Aiteo </a:t>
                      </a:r>
                      <a:r>
                        <a:rPr lang="en-US" sz="1600" dirty="0" err="1">
                          <a:latin typeface=""/>
                          <a:ea typeface="Cambria" panose="02040503050406030204" pitchFamily="18" charset="0"/>
                        </a:rPr>
                        <a:t>Apapa</a:t>
                      </a:r>
                      <a:r>
                        <a:rPr lang="en-US" sz="1600" dirty="0">
                          <a:latin typeface=""/>
                          <a:ea typeface="Cambria" panose="02040503050406030204" pitchFamily="18" charset="0"/>
                        </a:rPr>
                        <a:t> </a:t>
                      </a:r>
                    </a:p>
                  </a:txBody>
                  <a:tcPr marL="102870" marR="102870" marT="51435" marB="51435">
                    <a:solidFill>
                      <a:schemeClr val="bg2">
                        <a:lumMod val="90000"/>
                      </a:schemeClr>
                    </a:solidFill>
                  </a:tcPr>
                </a:tc>
                <a:tc>
                  <a:txBody>
                    <a:bodyPr/>
                    <a:lstStyle/>
                    <a:p>
                      <a:r>
                        <a:rPr lang="en-US" sz="1600" dirty="0">
                          <a:latin typeface=""/>
                          <a:ea typeface="Cambria" panose="02040503050406030204" pitchFamily="18" charset="0"/>
                        </a:rPr>
                        <a:t>Aiteo HQ</a:t>
                      </a: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1600" dirty="0">
                        <a:latin typeface=""/>
                        <a:ea typeface="Cambria" panose="02040503050406030204" pitchFamily="18" charset="0"/>
                      </a:endParaRPr>
                    </a:p>
                  </a:txBody>
                  <a:tcPr marL="102870" marR="102870" marT="51435" marB="51435">
                    <a:solidFill>
                      <a:schemeClr val="bg2">
                        <a:lumMod val="90000"/>
                      </a:schemeClr>
                    </a:solidFill>
                  </a:tcPr>
                </a:tc>
                <a:extLst>
                  <a:ext uri="{0D108BD9-81ED-4DB2-BD59-A6C34878D82A}">
                    <a16:rowId xmlns:a16="http://schemas.microsoft.com/office/drawing/2014/main" val="732303556"/>
                  </a:ext>
                </a:extLst>
              </a:tr>
              <a:tr h="417195">
                <a:tc>
                  <a:txBody>
                    <a:bodyPr/>
                    <a:lstStyle/>
                    <a:p>
                      <a:r>
                        <a:rPr lang="en-US" sz="1600" dirty="0">
                          <a:solidFill>
                            <a:schemeClr val="bg1"/>
                          </a:solidFill>
                          <a:latin typeface=""/>
                          <a:ea typeface="Cambria" panose="02040503050406030204" pitchFamily="18" charset="0"/>
                        </a:rPr>
                        <a:t>4</a:t>
                      </a:r>
                    </a:p>
                  </a:txBody>
                  <a:tcPr marL="102870" marR="102870" marT="51435" marB="51435">
                    <a:solidFill>
                      <a:schemeClr val="bg1">
                        <a:lumMod val="20000"/>
                        <a:lumOff val="80000"/>
                      </a:schemeClr>
                    </a:solidFill>
                  </a:tcPr>
                </a:tc>
                <a:tc>
                  <a:txBody>
                    <a:bodyPr/>
                    <a:lstStyle/>
                    <a:p>
                      <a:r>
                        <a:rPr lang="en-US" sz="1600" dirty="0">
                          <a:solidFill>
                            <a:schemeClr val="bg1"/>
                          </a:solidFill>
                          <a:latin typeface=""/>
                          <a:ea typeface="Cambria" panose="02040503050406030204" pitchFamily="18" charset="0"/>
                        </a:rPr>
                        <a:t>Aiteo Abuja Office</a:t>
                      </a:r>
                    </a:p>
                  </a:txBody>
                  <a:tcPr marL="102870" marR="102870" marT="51435" marB="51435">
                    <a:solidFill>
                      <a:schemeClr val="bg1">
                        <a:lumMod val="20000"/>
                        <a:lumOff val="80000"/>
                      </a:schemeClr>
                    </a:solidFill>
                  </a:tcPr>
                </a:tc>
                <a:tc>
                  <a:txBody>
                    <a:bodyPr/>
                    <a:lstStyle/>
                    <a:p>
                      <a:r>
                        <a:rPr lang="en-US" sz="1600" dirty="0">
                          <a:solidFill>
                            <a:schemeClr val="bg1"/>
                          </a:solidFill>
                          <a:latin typeface=""/>
                          <a:ea typeface="Cambria" panose="02040503050406030204" pitchFamily="18" charset="0"/>
                        </a:rPr>
                        <a:t>xxx</a:t>
                      </a: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extLst>
                  <a:ext uri="{0D108BD9-81ED-4DB2-BD59-A6C34878D82A}">
                    <a16:rowId xmlns:a16="http://schemas.microsoft.com/office/drawing/2014/main" val="1377229868"/>
                  </a:ext>
                </a:extLst>
              </a:tr>
              <a:tr h="417195">
                <a:tc>
                  <a:txBody>
                    <a:bodyPr/>
                    <a:lstStyle/>
                    <a:p>
                      <a:r>
                        <a:rPr lang="en-US" sz="1600" dirty="0">
                          <a:solidFill>
                            <a:schemeClr val="bg1"/>
                          </a:solidFill>
                          <a:latin typeface=""/>
                          <a:ea typeface="Cambria" panose="02040503050406030204" pitchFamily="18" charset="0"/>
                        </a:rPr>
                        <a:t>5</a:t>
                      </a:r>
                    </a:p>
                  </a:txBody>
                  <a:tcPr marL="102870" marR="102870" marT="51435" marB="51435">
                    <a:solidFill>
                      <a:schemeClr val="bg1">
                        <a:lumMod val="20000"/>
                        <a:lumOff val="80000"/>
                      </a:schemeClr>
                    </a:solidFill>
                  </a:tcPr>
                </a:tc>
                <a:tc>
                  <a:txBody>
                    <a:bodyPr/>
                    <a:lstStyle/>
                    <a:p>
                      <a:r>
                        <a:rPr lang="en-US" sz="1600" dirty="0">
                          <a:solidFill>
                            <a:schemeClr val="bg1"/>
                          </a:solidFill>
                          <a:latin typeface=""/>
                          <a:ea typeface="Cambria" panose="02040503050406030204" pitchFamily="18" charset="0"/>
                        </a:rPr>
                        <a:t>Aiteo Ghana Office</a:t>
                      </a:r>
                    </a:p>
                  </a:txBody>
                  <a:tcPr marL="102870" marR="102870" marT="51435" marB="51435">
                    <a:solidFill>
                      <a:schemeClr val="bg1">
                        <a:lumMod val="20000"/>
                        <a:lumOff val="80000"/>
                      </a:schemeClr>
                    </a:solidFill>
                  </a:tcPr>
                </a:tc>
                <a:tc>
                  <a:txBody>
                    <a:bodyPr/>
                    <a:lstStyle/>
                    <a:p>
                      <a:r>
                        <a:rPr lang="en-US" sz="1600" dirty="0">
                          <a:solidFill>
                            <a:schemeClr val="bg1"/>
                          </a:solidFill>
                          <a:latin typeface=""/>
                          <a:ea typeface="Cambria" panose="02040503050406030204" pitchFamily="18" charset="0"/>
                        </a:rPr>
                        <a:t>xxx</a:t>
                      </a: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tc>
                  <a:txBody>
                    <a:bodyPr/>
                    <a:lstStyle/>
                    <a:p>
                      <a:endParaRPr lang="en-US" sz="1600" dirty="0">
                        <a:solidFill>
                          <a:schemeClr val="bg1"/>
                        </a:solidFill>
                        <a:latin typeface=""/>
                        <a:ea typeface="Cambria" panose="02040503050406030204" pitchFamily="18" charset="0"/>
                      </a:endParaRPr>
                    </a:p>
                  </a:txBody>
                  <a:tcPr marL="102870" marR="102870" marT="51435" marB="51435">
                    <a:solidFill>
                      <a:schemeClr val="bg1">
                        <a:lumMod val="20000"/>
                        <a:lumOff val="80000"/>
                      </a:schemeClr>
                    </a:solidFill>
                  </a:tcPr>
                </a:tc>
                <a:extLst>
                  <a:ext uri="{0D108BD9-81ED-4DB2-BD59-A6C34878D82A}">
                    <a16:rowId xmlns:a16="http://schemas.microsoft.com/office/drawing/2014/main" val="39657159"/>
                  </a:ext>
                </a:extLst>
              </a:tr>
            </a:tbl>
          </a:graphicData>
        </a:graphic>
      </p:graphicFrame>
      <p:sp>
        <p:nvSpPr>
          <p:cNvPr id="6" name="TextBox 5">
            <a:extLst>
              <a:ext uri="{FF2B5EF4-FFF2-40B4-BE49-F238E27FC236}">
                <a16:creationId xmlns:a16="http://schemas.microsoft.com/office/drawing/2014/main" id="{977FA3EA-4913-8C20-7C20-6C5A93210332}"/>
              </a:ext>
            </a:extLst>
          </p:cNvPr>
          <p:cNvSpPr txBox="1"/>
          <p:nvPr/>
        </p:nvSpPr>
        <p:spPr>
          <a:xfrm>
            <a:off x="1305237" y="1072267"/>
            <a:ext cx="15725465" cy="646331"/>
          </a:xfrm>
          <a:prstGeom prst="rect">
            <a:avLst/>
          </a:prstGeom>
          <a:noFill/>
        </p:spPr>
        <p:txBody>
          <a:bodyPr wrap="square">
            <a:spAutoFit/>
          </a:bodyPr>
          <a:lstStyle/>
          <a:p>
            <a:pPr algn="just" defTabSz="514350" eaLnBrk="1" fontAlgn="auto" hangingPunct="1">
              <a:spcBef>
                <a:spcPts val="0"/>
              </a:spcBef>
              <a:spcAft>
                <a:spcPts val="0"/>
              </a:spcAft>
              <a:defRPr/>
            </a:pPr>
            <a:r>
              <a:rPr lang="en-US" b="1" i="1" dirty="0">
                <a:solidFill>
                  <a:prstClr val="black"/>
                </a:solidFill>
                <a:latin typeface=""/>
                <a:ea typeface="Cambria" panose="02040503050406030204" pitchFamily="18" charset="0"/>
              </a:rPr>
              <a:t>On the occasion that any of AITEO’s facility becomes inoperable, operations shall be transferred to the alternate facility in closest proximity to the inoperable location. AITEO may also adopt the virtual work option, when available, to enhance its resilience during disruption</a:t>
            </a:r>
          </a:p>
        </p:txBody>
      </p:sp>
      <p:sp>
        <p:nvSpPr>
          <p:cNvPr id="7" name="Title 2">
            <a:extLst>
              <a:ext uri="{FF2B5EF4-FFF2-40B4-BE49-F238E27FC236}">
                <a16:creationId xmlns:a16="http://schemas.microsoft.com/office/drawing/2014/main" id="{98792516-B10A-5A0D-FADA-8BAE668F6B6C}"/>
              </a:ext>
            </a:extLst>
          </p:cNvPr>
          <p:cNvSpPr txBox="1">
            <a:spLocks/>
          </p:cNvSpPr>
          <p:nvPr/>
        </p:nvSpPr>
        <p:spPr>
          <a:xfrm>
            <a:off x="1271511" y="5860234"/>
            <a:ext cx="6843789" cy="1345470"/>
          </a:xfrm>
          <a:prstGeom prst="rect">
            <a:avLst/>
          </a:prstGeom>
        </p:spPr>
        <p:txBody>
          <a:bodyPr vert="horz" lIns="102870" tIns="51435" rIns="102870" bIns="51435" rtlCol="0" anchor="ctr">
            <a:normAutofit fontScale="97500"/>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algn="just" defTabSz="514338"/>
            <a:r>
              <a:rPr lang="en-US" sz="1800" dirty="0">
                <a:solidFill>
                  <a:srgbClr val="70AD47">
                    <a:lumMod val="50000"/>
                  </a:srgbClr>
                </a:solidFill>
                <a:latin typeface=""/>
                <a:ea typeface="Cambria" panose="02040503050406030204" pitchFamily="18" charset="0"/>
              </a:rPr>
              <a:t>Please use the table below to rank the alternate sites based on the provided parameters </a:t>
            </a:r>
          </a:p>
        </p:txBody>
      </p:sp>
      <p:sp>
        <p:nvSpPr>
          <p:cNvPr id="8" name="TextBox 7">
            <a:extLst>
              <a:ext uri="{FF2B5EF4-FFF2-40B4-BE49-F238E27FC236}">
                <a16:creationId xmlns:a16="http://schemas.microsoft.com/office/drawing/2014/main" id="{05943DBC-0B35-0179-F255-C5184AA2EB4E}"/>
              </a:ext>
            </a:extLst>
          </p:cNvPr>
          <p:cNvSpPr txBox="1"/>
          <p:nvPr/>
        </p:nvSpPr>
        <p:spPr>
          <a:xfrm>
            <a:off x="9173707" y="3028551"/>
            <a:ext cx="7809053" cy="992836"/>
          </a:xfrm>
          <a:prstGeom prst="rect">
            <a:avLst/>
          </a:prstGeom>
          <a:noFill/>
        </p:spPr>
        <p:txBody>
          <a:bodyPr wrap="square">
            <a:spAutoFit/>
          </a:bodyPr>
          <a:lstStyle/>
          <a:p>
            <a:pPr algn="just" defTabSz="514350" eaLnBrk="1" fontAlgn="auto" hangingPunct="1">
              <a:spcBef>
                <a:spcPts val="0"/>
              </a:spcBef>
              <a:spcAft>
                <a:spcPts val="0"/>
              </a:spcAft>
            </a:pPr>
            <a:r>
              <a:rPr lang="en-US" sz="1463" b="1" dirty="0">
                <a:solidFill>
                  <a:sysClr val="windowText" lastClr="000000"/>
                </a:solidFill>
                <a:latin typeface=""/>
                <a:ea typeface="Cambria" panose="02040503050406030204" pitchFamily="18" charset="0"/>
              </a:rPr>
              <a:t>Facility POC</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Include the name, title and contact information (including cell phone number) of the person responsible for activating the facility during AITEO continuity event. This person should be predesignated and plan socialization and testing should occur on a regular basis. </a:t>
            </a:r>
          </a:p>
        </p:txBody>
      </p:sp>
      <p:sp>
        <p:nvSpPr>
          <p:cNvPr id="9" name="TextBox 8">
            <a:extLst>
              <a:ext uri="{FF2B5EF4-FFF2-40B4-BE49-F238E27FC236}">
                <a16:creationId xmlns:a16="http://schemas.microsoft.com/office/drawing/2014/main" id="{0CE36C22-E111-E020-4C6A-0F872BB0016C}"/>
              </a:ext>
            </a:extLst>
          </p:cNvPr>
          <p:cNvSpPr txBox="1"/>
          <p:nvPr/>
        </p:nvSpPr>
        <p:spPr>
          <a:xfrm>
            <a:off x="9167968" y="4121497"/>
            <a:ext cx="7809051" cy="2568717"/>
          </a:xfrm>
          <a:prstGeom prst="rect">
            <a:avLst/>
          </a:prstGeom>
          <a:noFill/>
        </p:spPr>
        <p:txBody>
          <a:bodyPr wrap="square">
            <a:spAutoFit/>
          </a:bodyPr>
          <a:lstStyle/>
          <a:p>
            <a:pPr algn="just" defTabSz="514350" eaLnBrk="1" fontAlgn="auto" hangingPunct="1">
              <a:spcBef>
                <a:spcPts val="0"/>
              </a:spcBef>
              <a:spcAft>
                <a:spcPts val="0"/>
              </a:spcAft>
            </a:pPr>
            <a:r>
              <a:rPr lang="en-US" sz="1463" b="1" dirty="0">
                <a:solidFill>
                  <a:srgbClr val="70AD47">
                    <a:lumMod val="50000"/>
                  </a:srgbClr>
                </a:solidFill>
                <a:latin typeface=""/>
                <a:ea typeface="Cambria" panose="02040503050406030204" pitchFamily="18" charset="0"/>
              </a:rPr>
              <a:t>Required Equipment </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Equipment not currently staged at the facility that is critical to maintaining critical business functions. </a:t>
            </a:r>
          </a:p>
          <a:p>
            <a:pPr algn="just"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algn="just" defTabSz="514350" eaLnBrk="1" fontAlgn="auto" hangingPunct="1">
              <a:spcBef>
                <a:spcPts val="0"/>
              </a:spcBef>
              <a:spcAft>
                <a:spcPts val="0"/>
              </a:spcAft>
            </a:pPr>
            <a:r>
              <a:rPr lang="en-US" sz="1463" b="1" dirty="0">
                <a:solidFill>
                  <a:srgbClr val="70AD47">
                    <a:lumMod val="50000"/>
                  </a:srgbClr>
                </a:solidFill>
                <a:latin typeface=""/>
                <a:ea typeface="Cambria" panose="02040503050406030204" pitchFamily="18" charset="0"/>
              </a:rPr>
              <a:t>Parking/Public Transit Accessibility </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What parking availability does this facility have? List which public transportation routes would be used to access this location. </a:t>
            </a:r>
          </a:p>
          <a:p>
            <a:pPr algn="just" defTabSz="514350" eaLnBrk="1" fontAlgn="auto" hangingPunct="1">
              <a:spcBef>
                <a:spcPts val="0"/>
              </a:spcBef>
              <a:spcAft>
                <a:spcPts val="0"/>
              </a:spcAft>
            </a:pPr>
            <a:endParaRPr lang="en-US" sz="1463" dirty="0">
              <a:solidFill>
                <a:prstClr val="black"/>
              </a:solidFill>
              <a:latin typeface=""/>
              <a:ea typeface="Cambria" panose="02040503050406030204" pitchFamily="18" charset="0"/>
            </a:endParaRPr>
          </a:p>
          <a:p>
            <a:pPr algn="just" defTabSz="514350" eaLnBrk="1" fontAlgn="auto" hangingPunct="1">
              <a:spcBef>
                <a:spcPts val="0"/>
              </a:spcBef>
              <a:spcAft>
                <a:spcPts val="0"/>
              </a:spcAft>
            </a:pPr>
            <a:r>
              <a:rPr lang="en-US" sz="1463" b="1" dirty="0">
                <a:solidFill>
                  <a:sysClr val="windowText" lastClr="000000"/>
                </a:solidFill>
                <a:latin typeface=""/>
                <a:ea typeface="Cambria" panose="02040503050406030204" pitchFamily="18" charset="0"/>
              </a:rPr>
              <a:t>Disability Compliance</a:t>
            </a:r>
          </a:p>
          <a:p>
            <a:pPr algn="just" defTabSz="514350" eaLnBrk="1" fontAlgn="auto" hangingPunct="1">
              <a:spcBef>
                <a:spcPts val="0"/>
              </a:spcBef>
              <a:spcAft>
                <a:spcPts val="0"/>
              </a:spcAft>
            </a:pPr>
            <a:r>
              <a:rPr lang="en-US" sz="1463" dirty="0">
                <a:solidFill>
                  <a:prstClr val="black"/>
                </a:solidFill>
                <a:latin typeface=""/>
                <a:ea typeface="Cambria" panose="02040503050406030204" pitchFamily="18" charset="0"/>
              </a:rPr>
              <a:t>Identify if the facility is disability compliant. If the facility is partially compliant, cite what elements this includes. </a:t>
            </a:r>
          </a:p>
        </p:txBody>
      </p:sp>
      <p:sp>
        <p:nvSpPr>
          <p:cNvPr id="10" name="TextBox 9">
            <a:extLst>
              <a:ext uri="{FF2B5EF4-FFF2-40B4-BE49-F238E27FC236}">
                <a16:creationId xmlns:a16="http://schemas.microsoft.com/office/drawing/2014/main" id="{7F8E0F68-3328-CCA0-452B-FD5C2804B74B}"/>
              </a:ext>
            </a:extLst>
          </p:cNvPr>
          <p:cNvSpPr txBox="1"/>
          <p:nvPr/>
        </p:nvSpPr>
        <p:spPr>
          <a:xfrm>
            <a:off x="9173708" y="1813147"/>
            <a:ext cx="7788884" cy="1217962"/>
          </a:xfrm>
          <a:prstGeom prst="rect">
            <a:avLst/>
          </a:prstGeom>
          <a:noFill/>
        </p:spPr>
        <p:txBody>
          <a:bodyPr wrap="square">
            <a:spAutoFit/>
          </a:bodyPr>
          <a:lstStyle/>
          <a:p>
            <a:pPr algn="just" defTabSz="514350" eaLnBrk="1" fontAlgn="auto" hangingPunct="1">
              <a:spcBef>
                <a:spcPts val="0"/>
              </a:spcBef>
              <a:spcAft>
                <a:spcPts val="0"/>
              </a:spcAft>
              <a:defRPr/>
            </a:pPr>
            <a:r>
              <a:rPr lang="en-US" sz="1463" b="1" dirty="0">
                <a:solidFill>
                  <a:sysClr val="windowText" lastClr="000000"/>
                </a:solidFill>
                <a:latin typeface=""/>
                <a:ea typeface="Cambria" panose="02040503050406030204" pitchFamily="18" charset="0"/>
              </a:rPr>
              <a:t>Site address </a:t>
            </a:r>
          </a:p>
          <a:p>
            <a:pPr algn="just" defTabSz="514350" eaLnBrk="1" fontAlgn="auto" hangingPunct="1">
              <a:spcBef>
                <a:spcPts val="0"/>
              </a:spcBef>
              <a:spcAft>
                <a:spcPts val="0"/>
              </a:spcAft>
              <a:defRPr/>
            </a:pPr>
            <a:r>
              <a:rPr lang="en-US" sz="1463" dirty="0">
                <a:solidFill>
                  <a:prstClr val="black"/>
                </a:solidFill>
                <a:latin typeface=""/>
                <a:ea typeface="Cambria" panose="02040503050406030204" pitchFamily="18" charset="0"/>
              </a:rPr>
              <a:t>Include the physical address for the facility. It is strongly recommended that maps illustrating a route from the primary facility to the alternate facility be included as an annex in this plan. Also include the d</a:t>
            </a:r>
            <a:r>
              <a:rPr lang="en-US" sz="1463" dirty="0" err="1">
                <a:solidFill>
                  <a:prstClr val="black"/>
                </a:solidFill>
                <a:latin typeface=""/>
                <a:ea typeface="Cambria" panose="02040503050406030204" pitchFamily="18" charset="0"/>
              </a:rPr>
              <a:t>istance</a:t>
            </a:r>
            <a:r>
              <a:rPr lang="en-US" sz="1463" dirty="0">
                <a:solidFill>
                  <a:prstClr val="black"/>
                </a:solidFill>
                <a:latin typeface=""/>
                <a:ea typeface="Cambria" panose="02040503050406030204" pitchFamily="18" charset="0"/>
              </a:rPr>
              <a:t> from the Primary Facility and the driving distance between the two locations. </a:t>
            </a:r>
          </a:p>
        </p:txBody>
      </p:sp>
    </p:spTree>
    <p:extLst>
      <p:ext uri="{BB962C8B-B14F-4D97-AF65-F5344CB8AC3E}">
        <p14:creationId xmlns:p14="http://schemas.microsoft.com/office/powerpoint/2010/main" val="1945192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3" name="Title 2">
            <a:extLst>
              <a:ext uri="{FF2B5EF4-FFF2-40B4-BE49-F238E27FC236}">
                <a16:creationId xmlns:a16="http://schemas.microsoft.com/office/drawing/2014/main" id="{873BDFA8-5663-2470-0299-9A648547C07D}"/>
              </a:ext>
            </a:extLst>
          </p:cNvPr>
          <p:cNvSpPr txBox="1">
            <a:spLocks/>
          </p:cNvSpPr>
          <p:nvPr/>
        </p:nvSpPr>
        <p:spPr>
          <a:xfrm rot="10800000" flipV="1">
            <a:off x="1212847" y="444104"/>
            <a:ext cx="15993786" cy="1068258"/>
          </a:xfrm>
          <a:prstGeom prst="rect">
            <a:avLst/>
          </a:prstGeom>
        </p:spPr>
        <p:txBody>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fontAlgn="auto">
              <a:spcAft>
                <a:spcPts val="0"/>
              </a:spcAft>
            </a:pPr>
            <a:r>
              <a:rPr lang="en-GB" sz="4400" b="1" dirty="0">
                <a:solidFill>
                  <a:srgbClr val="C00000"/>
                </a:solidFill>
                <a:latin typeface=""/>
              </a:rPr>
              <a:t>Orders of Succession and Delegations of Authority </a:t>
            </a:r>
          </a:p>
        </p:txBody>
      </p:sp>
      <p:sp>
        <p:nvSpPr>
          <p:cNvPr id="4" name="TextBox 3">
            <a:extLst>
              <a:ext uri="{FF2B5EF4-FFF2-40B4-BE49-F238E27FC236}">
                <a16:creationId xmlns:a16="http://schemas.microsoft.com/office/drawing/2014/main" id="{7BDC2F5A-1A64-EEAB-BA0A-EA051E89FECC}"/>
              </a:ext>
            </a:extLst>
          </p:cNvPr>
          <p:cNvSpPr txBox="1"/>
          <p:nvPr/>
        </p:nvSpPr>
        <p:spPr>
          <a:xfrm>
            <a:off x="1305237" y="1381715"/>
            <a:ext cx="15725465" cy="553998"/>
          </a:xfrm>
          <a:prstGeom prst="rect">
            <a:avLst/>
          </a:prstGeom>
          <a:noFill/>
        </p:spPr>
        <p:txBody>
          <a:bodyPr wrap="square">
            <a:spAutoFit/>
          </a:bodyPr>
          <a:lstStyle/>
          <a:p>
            <a:pPr algn="just" defTabSz="514350" eaLnBrk="1" fontAlgn="auto" hangingPunct="1">
              <a:spcBef>
                <a:spcPts val="0"/>
              </a:spcBef>
              <a:spcAft>
                <a:spcPts val="0"/>
              </a:spcAft>
            </a:pPr>
            <a:r>
              <a:rPr lang="en-US" sz="1500" dirty="0">
                <a:solidFill>
                  <a:prstClr val="black"/>
                </a:solidFill>
                <a:latin typeface=""/>
                <a:ea typeface="Cambria" panose="02040503050406030204" pitchFamily="18" charset="0"/>
              </a:rPr>
              <a:t>The order of succession is formulated to clarify senior leadership roles in the event that individuals in these positions, whether decision-making or management, are unavailable. A delegation of authority grants successors the legal authority to act on behalf of crucial positions within AITEO for the particular purpose and responsibilities in this framework.</a:t>
            </a:r>
          </a:p>
        </p:txBody>
      </p:sp>
      <p:sp>
        <p:nvSpPr>
          <p:cNvPr id="5" name="TextBox 4">
            <a:extLst>
              <a:ext uri="{FF2B5EF4-FFF2-40B4-BE49-F238E27FC236}">
                <a16:creationId xmlns:a16="http://schemas.microsoft.com/office/drawing/2014/main" id="{ACD00F0F-970B-BA50-7868-7A8620F5DE1B}"/>
              </a:ext>
            </a:extLst>
          </p:cNvPr>
          <p:cNvSpPr txBox="1"/>
          <p:nvPr/>
        </p:nvSpPr>
        <p:spPr>
          <a:xfrm>
            <a:off x="1305237" y="2230970"/>
            <a:ext cx="15725464" cy="784830"/>
          </a:xfrm>
          <a:prstGeom prst="rect">
            <a:avLst/>
          </a:prstGeom>
          <a:noFill/>
        </p:spPr>
        <p:txBody>
          <a:bodyPr wrap="square">
            <a:spAutoFit/>
          </a:bodyPr>
          <a:lstStyle/>
          <a:p>
            <a:pPr algn="just" defTabSz="514350" eaLnBrk="1" fontAlgn="auto" hangingPunct="1">
              <a:spcBef>
                <a:spcPts val="0"/>
              </a:spcBef>
              <a:spcAft>
                <a:spcPts val="0"/>
              </a:spcAft>
            </a:pPr>
            <a:r>
              <a:rPr lang="en-US" sz="1500" dirty="0">
                <a:solidFill>
                  <a:prstClr val="black"/>
                </a:solidFill>
                <a:latin typeface=""/>
                <a:ea typeface="Cambria" panose="02040503050406030204" pitchFamily="18" charset="0"/>
              </a:rPr>
              <a:t>These orders of succession are a formal and sequential list of senior leadership positions, written by position and not by name, to identify who is authorized to assume a position in the absence of the incumbent. The term "absence of the incumbent" may be due to disability, incapacity, or other factors which may make a holder of a position unable to exercise the powers and responsibilities of an office. To ensure that effective leadership stays in place during a disruptive event, it is important to know the order of succession. </a:t>
            </a:r>
          </a:p>
        </p:txBody>
      </p:sp>
      <p:graphicFrame>
        <p:nvGraphicFramePr>
          <p:cNvPr id="6" name="Table 10">
            <a:extLst>
              <a:ext uri="{FF2B5EF4-FFF2-40B4-BE49-F238E27FC236}">
                <a16:creationId xmlns:a16="http://schemas.microsoft.com/office/drawing/2014/main" id="{7365F631-FAC2-9C88-23AC-296DE2EB058E}"/>
              </a:ext>
            </a:extLst>
          </p:cNvPr>
          <p:cNvGraphicFramePr>
            <a:graphicFrameLocks noGrp="1"/>
          </p:cNvGraphicFramePr>
          <p:nvPr>
            <p:extLst>
              <p:ext uri="{D42A27DB-BD31-4B8C-83A1-F6EECF244321}">
                <p14:modId xmlns:p14="http://schemas.microsoft.com/office/powerpoint/2010/main" val="529143513"/>
              </p:ext>
            </p:extLst>
          </p:nvPr>
        </p:nvGraphicFramePr>
        <p:xfrm>
          <a:off x="1316950" y="3246456"/>
          <a:ext cx="12179822" cy="5363820"/>
        </p:xfrm>
        <a:graphic>
          <a:graphicData uri="http://schemas.openxmlformats.org/drawingml/2006/table">
            <a:tbl>
              <a:tblPr firstRow="1" bandRow="1">
                <a:tableStyleId>{5C22544A-7EE6-4342-B048-85BDC9FD1C3A}</a:tableStyleId>
              </a:tblPr>
              <a:tblGrid>
                <a:gridCol w="3598570">
                  <a:extLst>
                    <a:ext uri="{9D8B030D-6E8A-4147-A177-3AD203B41FA5}">
                      <a16:colId xmlns:a16="http://schemas.microsoft.com/office/drawing/2014/main" val="3275426776"/>
                    </a:ext>
                  </a:extLst>
                </a:gridCol>
                <a:gridCol w="2491341">
                  <a:extLst>
                    <a:ext uri="{9D8B030D-6E8A-4147-A177-3AD203B41FA5}">
                      <a16:colId xmlns:a16="http://schemas.microsoft.com/office/drawing/2014/main" val="3699989963"/>
                    </a:ext>
                  </a:extLst>
                </a:gridCol>
                <a:gridCol w="2764952">
                  <a:extLst>
                    <a:ext uri="{9D8B030D-6E8A-4147-A177-3AD203B41FA5}">
                      <a16:colId xmlns:a16="http://schemas.microsoft.com/office/drawing/2014/main" val="3818649873"/>
                    </a:ext>
                  </a:extLst>
                </a:gridCol>
                <a:gridCol w="3324959">
                  <a:extLst>
                    <a:ext uri="{9D8B030D-6E8A-4147-A177-3AD203B41FA5}">
                      <a16:colId xmlns:a16="http://schemas.microsoft.com/office/drawing/2014/main" val="3775376043"/>
                    </a:ext>
                  </a:extLst>
                </a:gridCol>
              </a:tblGrid>
              <a:tr h="688599">
                <a:tc>
                  <a:txBody>
                    <a:bodyPr/>
                    <a:lstStyle/>
                    <a:p>
                      <a:pPr algn="l"/>
                      <a:r>
                        <a:rPr lang="en-US" sz="1800" dirty="0">
                          <a:latin typeface=""/>
                          <a:ea typeface="Cambria" panose="02040503050406030204" pitchFamily="18" charset="0"/>
                        </a:rPr>
                        <a:t>Position to be Succeeded </a:t>
                      </a:r>
                    </a:p>
                  </a:txBody>
                  <a:tcPr marL="102870" marR="102870" marT="51435" marB="51435" anchor="ctr">
                    <a:solidFill>
                      <a:srgbClr val="C00000"/>
                    </a:solidFill>
                  </a:tcPr>
                </a:tc>
                <a:tc>
                  <a:txBody>
                    <a:bodyPr/>
                    <a:lstStyle/>
                    <a:p>
                      <a:pPr algn="l"/>
                      <a:r>
                        <a:rPr lang="en-US" sz="1800" dirty="0">
                          <a:latin typeface=""/>
                          <a:ea typeface="Cambria" panose="02040503050406030204" pitchFamily="18" charset="0"/>
                        </a:rPr>
                        <a:t>Successors</a:t>
                      </a:r>
                    </a:p>
                  </a:txBody>
                  <a:tcPr marL="102870" marR="102870" marT="51435" marB="51435" anchor="ctr">
                    <a:solidFill>
                      <a:srgbClr val="C00000"/>
                    </a:solidFill>
                  </a:tcPr>
                </a:tc>
                <a:tc>
                  <a:txBody>
                    <a:bodyPr/>
                    <a:lstStyle/>
                    <a:p>
                      <a:pPr algn="l"/>
                      <a:r>
                        <a:rPr lang="en-US" sz="1800" dirty="0">
                          <a:latin typeface=""/>
                          <a:ea typeface="Cambria" panose="02040503050406030204" pitchFamily="18" charset="0"/>
                        </a:rPr>
                        <a:t>Delegated Authorities</a:t>
                      </a:r>
                    </a:p>
                  </a:txBody>
                  <a:tcPr marL="102870" marR="102870" marT="51435" marB="51435" anchor="ctr">
                    <a:solidFill>
                      <a:srgbClr val="C00000"/>
                    </a:solidFill>
                  </a:tcPr>
                </a:tc>
                <a:tc>
                  <a:txBody>
                    <a:bodyPr/>
                    <a:lstStyle/>
                    <a:p>
                      <a:pPr algn="l"/>
                      <a:r>
                        <a:rPr lang="en-US" sz="1800" dirty="0">
                          <a:latin typeface=""/>
                          <a:ea typeface="Cambria" panose="02040503050406030204" pitchFamily="18" charset="0"/>
                        </a:rPr>
                        <a:t>Activation and</a:t>
                      </a:r>
                    </a:p>
                    <a:p>
                      <a:pPr algn="l"/>
                      <a:r>
                        <a:rPr lang="en-US" sz="1800" dirty="0">
                          <a:latin typeface=""/>
                          <a:ea typeface="Cambria" panose="02040503050406030204" pitchFamily="18" charset="0"/>
                        </a:rPr>
                        <a:t>Termination Triggers</a:t>
                      </a:r>
                    </a:p>
                  </a:txBody>
                  <a:tcPr marL="102870" marR="102870" marT="51435" marB="51435" anchor="ctr">
                    <a:solidFill>
                      <a:srgbClr val="C00000"/>
                    </a:solidFill>
                  </a:tcPr>
                </a:tc>
                <a:extLst>
                  <a:ext uri="{0D108BD9-81ED-4DB2-BD59-A6C34878D82A}">
                    <a16:rowId xmlns:a16="http://schemas.microsoft.com/office/drawing/2014/main" val="3870150934"/>
                  </a:ext>
                </a:extLst>
              </a:tr>
              <a:tr h="1558407">
                <a:tc rowSpan="3">
                  <a:txBody>
                    <a:bodyPr/>
                    <a:lstStyle/>
                    <a:p>
                      <a:pPr algn="l"/>
                      <a:r>
                        <a:rPr lang="en-US" sz="1800" dirty="0">
                          <a:latin typeface=""/>
                          <a:ea typeface="Cambria" panose="02040503050406030204" pitchFamily="18" charset="0"/>
                        </a:rPr>
                        <a:t>Department/Agency Lead</a:t>
                      </a:r>
                    </a:p>
                  </a:txBody>
                  <a:tcPr marL="102870" marR="102870" marT="51435" marB="51435" anchor="ctr">
                    <a:solidFill>
                      <a:schemeClr val="bg2">
                        <a:lumMod val="75000"/>
                      </a:schemeClr>
                    </a:solidFill>
                  </a:tcPr>
                </a:tc>
                <a:tc>
                  <a:txBody>
                    <a:bodyPr/>
                    <a:lstStyle/>
                    <a:p>
                      <a:pPr algn="l"/>
                      <a:r>
                        <a:rPr lang="en-US" sz="1800" dirty="0">
                          <a:latin typeface=""/>
                          <a:ea typeface="Cambria" panose="02040503050406030204" pitchFamily="18" charset="0"/>
                        </a:rPr>
                        <a:t>Successor 1</a:t>
                      </a:r>
                    </a:p>
                  </a:txBody>
                  <a:tcPr marL="102870" marR="102870" marT="51435" marB="51435" anchor="ctr">
                    <a:solidFill>
                      <a:schemeClr val="bg2">
                        <a:lumMod val="90000"/>
                      </a:schemeClr>
                    </a:solidFill>
                  </a:tcPr>
                </a:tc>
                <a:tc>
                  <a:txBody>
                    <a:bodyPr/>
                    <a:lstStyle/>
                    <a:p>
                      <a:pPr algn="l"/>
                      <a:r>
                        <a:rPr lang="en-US" sz="1800" dirty="0">
                          <a:latin typeface=""/>
                          <a:ea typeface="Cambria" panose="02040503050406030204" pitchFamily="18" charset="0"/>
                        </a:rPr>
                        <a:t>Delegated authorities or</a:t>
                      </a:r>
                    </a:p>
                    <a:p>
                      <a:pPr algn="l"/>
                      <a:r>
                        <a:rPr lang="en-US" sz="1800" dirty="0">
                          <a:latin typeface=""/>
                          <a:ea typeface="Cambria" panose="02040503050406030204" pitchFamily="18" charset="0"/>
                        </a:rPr>
                        <a:t>all duties as assigned</a:t>
                      </a:r>
                    </a:p>
                  </a:txBody>
                  <a:tcPr marL="102870" marR="102870" marT="51435" marB="51435" anchor="ctr">
                    <a:solidFill>
                      <a:schemeClr val="bg2">
                        <a:lumMod val="90000"/>
                      </a:schemeClr>
                    </a:solidFill>
                  </a:tcPr>
                </a:tc>
                <a:tc>
                  <a:txBody>
                    <a:bodyPr/>
                    <a:lstStyle/>
                    <a:p>
                      <a:pPr algn="l"/>
                      <a:r>
                        <a:rPr lang="en-US" sz="1800" dirty="0">
                          <a:latin typeface=""/>
                          <a:ea typeface="Cambria" panose="02040503050406030204" pitchFamily="18" charset="0"/>
                        </a:rPr>
                        <a:t>Activate: Incapacitated, unavailable, or selective decision </a:t>
                      </a:r>
                    </a:p>
                    <a:p>
                      <a:pPr algn="l"/>
                      <a:endParaRPr lang="en-US" sz="1800" dirty="0">
                        <a:latin typeface=""/>
                        <a:ea typeface="Cambria" panose="02040503050406030204" pitchFamily="18" charset="0"/>
                      </a:endParaRPr>
                    </a:p>
                    <a:p>
                      <a:pPr algn="l"/>
                      <a:r>
                        <a:rPr lang="en-US" sz="1800" dirty="0">
                          <a:latin typeface=""/>
                          <a:ea typeface="Cambria" panose="02040503050406030204" pitchFamily="18" charset="0"/>
                        </a:rPr>
                        <a:t>Terminate: Return of Director</a:t>
                      </a:r>
                    </a:p>
                  </a:txBody>
                  <a:tcPr marL="102870" marR="102870" marT="51435" marB="51435" anchor="ctr">
                    <a:solidFill>
                      <a:schemeClr val="bg2">
                        <a:lumMod val="90000"/>
                      </a:schemeClr>
                    </a:solidFill>
                  </a:tcPr>
                </a:tc>
                <a:extLst>
                  <a:ext uri="{0D108BD9-81ED-4DB2-BD59-A6C34878D82A}">
                    <a16:rowId xmlns:a16="http://schemas.microsoft.com/office/drawing/2014/main" val="2385147118"/>
                  </a:ext>
                </a:extLst>
              </a:tr>
              <a:tr h="1558407">
                <a:tc vMerge="1">
                  <a:txBody>
                    <a:bodyPr/>
                    <a:lstStyle/>
                    <a:p>
                      <a:endParaRPr lang="en-US" dirty="0"/>
                    </a:p>
                  </a:txBody>
                  <a:tcPr/>
                </a:tc>
                <a:tc>
                  <a:txBody>
                    <a:bodyPr/>
                    <a:lstStyle/>
                    <a:p>
                      <a:pPr algn="l"/>
                      <a:r>
                        <a:rPr lang="en-US" sz="1800" dirty="0">
                          <a:solidFill>
                            <a:schemeClr val="bg1"/>
                          </a:solidFill>
                          <a:latin typeface=""/>
                          <a:ea typeface="Cambria" panose="02040503050406030204" pitchFamily="18" charset="0"/>
                        </a:rPr>
                        <a:t>Successor 1</a:t>
                      </a:r>
                    </a:p>
                  </a:txBody>
                  <a:tcPr marL="102870" marR="102870" marT="51435" marB="51435" anchor="ctr">
                    <a:solidFill>
                      <a:schemeClr val="bg1">
                        <a:lumMod val="20000"/>
                        <a:lumOff val="80000"/>
                      </a:schemeClr>
                    </a:solidFill>
                  </a:tcPr>
                </a:tc>
                <a:tc>
                  <a:txBody>
                    <a:bodyPr/>
                    <a:lstStyle/>
                    <a:p>
                      <a:pPr algn="l"/>
                      <a:r>
                        <a:rPr lang="en-US" sz="1800" dirty="0">
                          <a:solidFill>
                            <a:schemeClr val="bg1"/>
                          </a:solidFill>
                          <a:latin typeface=""/>
                          <a:ea typeface="Cambria" panose="02040503050406030204" pitchFamily="18" charset="0"/>
                        </a:rPr>
                        <a:t>Delegated authorities or</a:t>
                      </a:r>
                    </a:p>
                    <a:p>
                      <a:pPr algn="l"/>
                      <a:r>
                        <a:rPr lang="en-US" sz="1800" dirty="0">
                          <a:solidFill>
                            <a:schemeClr val="bg1"/>
                          </a:solidFill>
                          <a:latin typeface=""/>
                          <a:ea typeface="Cambria" panose="02040503050406030204" pitchFamily="18" charset="0"/>
                        </a:rPr>
                        <a:t>all duties as assigned</a:t>
                      </a:r>
                    </a:p>
                  </a:txBody>
                  <a:tcPr marL="102870" marR="102870" marT="51435" marB="51435" anchor="ctr">
                    <a:solidFill>
                      <a:schemeClr val="bg1">
                        <a:lumMod val="20000"/>
                        <a:lumOff val="80000"/>
                      </a:schemeClr>
                    </a:solidFill>
                  </a:tcPr>
                </a:tc>
                <a:tc>
                  <a:txBody>
                    <a:bodyPr/>
                    <a:lstStyle/>
                    <a:p>
                      <a:pPr algn="l"/>
                      <a:r>
                        <a:rPr lang="en-US" sz="1800" dirty="0">
                          <a:solidFill>
                            <a:schemeClr val="bg1"/>
                          </a:solidFill>
                          <a:latin typeface=""/>
                          <a:ea typeface="Cambria" panose="02040503050406030204" pitchFamily="18" charset="0"/>
                        </a:rPr>
                        <a:t>Activate: Incapacitated, unavailable, or selective decision </a:t>
                      </a:r>
                    </a:p>
                    <a:p>
                      <a:pPr algn="l"/>
                      <a:endParaRPr lang="en-US" sz="1800" dirty="0">
                        <a:solidFill>
                          <a:schemeClr val="bg1"/>
                        </a:solidFill>
                        <a:latin typeface=""/>
                        <a:ea typeface="Cambria" panose="02040503050406030204" pitchFamily="18" charset="0"/>
                      </a:endParaRPr>
                    </a:p>
                    <a:p>
                      <a:pPr algn="l"/>
                      <a:r>
                        <a:rPr lang="en-US" sz="1800" dirty="0">
                          <a:solidFill>
                            <a:schemeClr val="bg1"/>
                          </a:solidFill>
                          <a:latin typeface=""/>
                          <a:ea typeface="Cambria" panose="02040503050406030204" pitchFamily="18" charset="0"/>
                        </a:rPr>
                        <a:t>Terminate: Return of Director</a:t>
                      </a:r>
                    </a:p>
                  </a:txBody>
                  <a:tcPr marL="102870" marR="102870" marT="51435" marB="51435" anchor="ctr">
                    <a:solidFill>
                      <a:schemeClr val="bg1">
                        <a:lumMod val="20000"/>
                        <a:lumOff val="80000"/>
                      </a:schemeClr>
                    </a:solidFill>
                  </a:tcPr>
                </a:tc>
                <a:extLst>
                  <a:ext uri="{0D108BD9-81ED-4DB2-BD59-A6C34878D82A}">
                    <a16:rowId xmlns:a16="http://schemas.microsoft.com/office/drawing/2014/main" val="721965921"/>
                  </a:ext>
                </a:extLst>
              </a:tr>
              <a:tr h="1558407">
                <a:tc vMerge="1">
                  <a:txBody>
                    <a:bodyPr/>
                    <a:lstStyle/>
                    <a:p>
                      <a:endParaRPr lang="en-US" dirty="0"/>
                    </a:p>
                  </a:txBody>
                  <a:tcPr/>
                </a:tc>
                <a:tc>
                  <a:txBody>
                    <a:bodyPr/>
                    <a:lstStyle/>
                    <a:p>
                      <a:pPr algn="l"/>
                      <a:r>
                        <a:rPr lang="en-US" sz="1800" dirty="0">
                          <a:latin typeface=""/>
                          <a:ea typeface="Cambria" panose="02040503050406030204" pitchFamily="18" charset="0"/>
                        </a:rPr>
                        <a:t>Successor 1</a:t>
                      </a:r>
                    </a:p>
                  </a:txBody>
                  <a:tcPr marL="102870" marR="102870" marT="51435" marB="51435" anchor="ctr">
                    <a:solidFill>
                      <a:schemeClr val="bg2">
                        <a:lumMod val="90000"/>
                      </a:schemeClr>
                    </a:solidFill>
                  </a:tcPr>
                </a:tc>
                <a:tc>
                  <a:txBody>
                    <a:bodyPr/>
                    <a:lstStyle/>
                    <a:p>
                      <a:pPr algn="l"/>
                      <a:r>
                        <a:rPr lang="en-US" sz="1800" dirty="0">
                          <a:latin typeface=""/>
                          <a:ea typeface="Cambria" panose="02040503050406030204" pitchFamily="18" charset="0"/>
                        </a:rPr>
                        <a:t>Delegated authorities or</a:t>
                      </a:r>
                    </a:p>
                    <a:p>
                      <a:pPr algn="l"/>
                      <a:r>
                        <a:rPr lang="en-US" sz="1800" dirty="0">
                          <a:latin typeface=""/>
                          <a:ea typeface="Cambria" panose="02040503050406030204" pitchFamily="18" charset="0"/>
                        </a:rPr>
                        <a:t>all duties as assigned</a:t>
                      </a:r>
                    </a:p>
                  </a:txBody>
                  <a:tcPr marL="102870" marR="102870" marT="51435" marB="51435" anchor="ctr">
                    <a:solidFill>
                      <a:schemeClr val="bg2">
                        <a:lumMod val="90000"/>
                      </a:schemeClr>
                    </a:solidFill>
                  </a:tcPr>
                </a:tc>
                <a:tc>
                  <a:txBody>
                    <a:bodyPr/>
                    <a:lstStyle/>
                    <a:p>
                      <a:pPr algn="l"/>
                      <a:r>
                        <a:rPr lang="en-US" sz="1800" dirty="0">
                          <a:latin typeface=""/>
                          <a:ea typeface="Cambria" panose="02040503050406030204" pitchFamily="18" charset="0"/>
                        </a:rPr>
                        <a:t>Activate: Incapacitated, unavailable, or selective decision </a:t>
                      </a:r>
                    </a:p>
                    <a:p>
                      <a:pPr algn="l"/>
                      <a:endParaRPr lang="en-US" sz="1800" dirty="0">
                        <a:latin typeface=""/>
                        <a:ea typeface="Cambria" panose="02040503050406030204" pitchFamily="18" charset="0"/>
                      </a:endParaRPr>
                    </a:p>
                    <a:p>
                      <a:pPr algn="l"/>
                      <a:r>
                        <a:rPr lang="en-US" sz="1800" dirty="0">
                          <a:latin typeface=""/>
                          <a:ea typeface="Cambria" panose="02040503050406030204" pitchFamily="18" charset="0"/>
                        </a:rPr>
                        <a:t>Terminate: Return of Director</a:t>
                      </a:r>
                    </a:p>
                  </a:txBody>
                  <a:tcPr marL="102870" marR="102870" marT="51435" marB="51435" anchor="ctr">
                    <a:solidFill>
                      <a:schemeClr val="bg2">
                        <a:lumMod val="90000"/>
                      </a:schemeClr>
                    </a:solidFill>
                  </a:tcPr>
                </a:tc>
                <a:extLst>
                  <a:ext uri="{0D108BD9-81ED-4DB2-BD59-A6C34878D82A}">
                    <a16:rowId xmlns:a16="http://schemas.microsoft.com/office/drawing/2014/main" val="1564417341"/>
                  </a:ext>
                </a:extLst>
              </a:tr>
            </a:tbl>
          </a:graphicData>
        </a:graphic>
      </p:graphicFrame>
      <p:sp>
        <p:nvSpPr>
          <p:cNvPr id="7" name="TextBox 6">
            <a:extLst>
              <a:ext uri="{FF2B5EF4-FFF2-40B4-BE49-F238E27FC236}">
                <a16:creationId xmlns:a16="http://schemas.microsoft.com/office/drawing/2014/main" id="{D6D67A63-2D72-6CC1-0A6B-DF508391ED42}"/>
              </a:ext>
            </a:extLst>
          </p:cNvPr>
          <p:cNvSpPr txBox="1"/>
          <p:nvPr/>
        </p:nvSpPr>
        <p:spPr>
          <a:xfrm>
            <a:off x="13496772" y="3103865"/>
            <a:ext cx="3573746" cy="1015663"/>
          </a:xfrm>
          <a:prstGeom prst="rect">
            <a:avLst/>
          </a:prstGeom>
          <a:noFill/>
        </p:spPr>
        <p:txBody>
          <a:bodyPr wrap="square">
            <a:spAutoFit/>
          </a:bodyPr>
          <a:lstStyle/>
          <a:p>
            <a:pPr algn="just" defTabSz="514350" eaLnBrk="1" fontAlgn="auto" hangingPunct="1">
              <a:spcBef>
                <a:spcPts val="0"/>
              </a:spcBef>
              <a:spcAft>
                <a:spcPts val="0"/>
              </a:spcAft>
            </a:pPr>
            <a:r>
              <a:rPr lang="en-US" sz="1500" b="1" dirty="0">
                <a:solidFill>
                  <a:srgbClr val="70AD47">
                    <a:lumMod val="50000"/>
                  </a:srgbClr>
                </a:solidFill>
                <a:latin typeface=""/>
                <a:ea typeface="Cambria" panose="02040503050406030204" pitchFamily="18" charset="0"/>
              </a:rPr>
              <a:t>Position to be succeeded</a:t>
            </a:r>
          </a:p>
          <a:p>
            <a:pPr algn="just" defTabSz="514350" eaLnBrk="1" fontAlgn="auto" hangingPunct="1">
              <a:spcBef>
                <a:spcPts val="0"/>
              </a:spcBef>
              <a:spcAft>
                <a:spcPts val="0"/>
              </a:spcAft>
            </a:pPr>
            <a:r>
              <a:rPr lang="en-US" sz="1500" dirty="0">
                <a:solidFill>
                  <a:prstClr val="black"/>
                </a:solidFill>
                <a:latin typeface=""/>
                <a:ea typeface="Cambria" panose="02040503050406030204" pitchFamily="18" charset="0"/>
              </a:rPr>
              <a:t>This should be the title of the position that will need to be filled in the event a staff member becomes unavailable</a:t>
            </a:r>
          </a:p>
        </p:txBody>
      </p:sp>
      <p:sp>
        <p:nvSpPr>
          <p:cNvPr id="8" name="TextBox 7">
            <a:extLst>
              <a:ext uri="{FF2B5EF4-FFF2-40B4-BE49-F238E27FC236}">
                <a16:creationId xmlns:a16="http://schemas.microsoft.com/office/drawing/2014/main" id="{706A6032-D175-5162-3A19-28C6596AC761}"/>
              </a:ext>
            </a:extLst>
          </p:cNvPr>
          <p:cNvSpPr txBox="1"/>
          <p:nvPr/>
        </p:nvSpPr>
        <p:spPr>
          <a:xfrm>
            <a:off x="13524875" y="4244392"/>
            <a:ext cx="3573746" cy="1477328"/>
          </a:xfrm>
          <a:prstGeom prst="rect">
            <a:avLst/>
          </a:prstGeom>
          <a:noFill/>
        </p:spPr>
        <p:txBody>
          <a:bodyPr wrap="square">
            <a:spAutoFit/>
          </a:bodyPr>
          <a:lstStyle/>
          <a:p>
            <a:pPr algn="just" defTabSz="514350" eaLnBrk="1" fontAlgn="auto" hangingPunct="1">
              <a:spcBef>
                <a:spcPts val="0"/>
              </a:spcBef>
              <a:spcAft>
                <a:spcPts val="0"/>
              </a:spcAft>
            </a:pPr>
            <a:r>
              <a:rPr lang="en-US" sz="1500" b="1" dirty="0">
                <a:solidFill>
                  <a:srgbClr val="70AD47">
                    <a:lumMod val="50000"/>
                  </a:srgbClr>
                </a:solidFill>
                <a:latin typeface=""/>
                <a:ea typeface="Cambria" panose="02040503050406030204" pitchFamily="18" charset="0"/>
              </a:rPr>
              <a:t>Successors</a:t>
            </a:r>
            <a:r>
              <a:rPr lang="en-US" sz="1500" b="1" dirty="0">
                <a:solidFill>
                  <a:prstClr val="black"/>
                </a:solidFill>
                <a:latin typeface=""/>
                <a:ea typeface="Cambria" panose="02040503050406030204" pitchFamily="18" charset="0"/>
              </a:rPr>
              <a:t> </a:t>
            </a:r>
          </a:p>
          <a:p>
            <a:pPr algn="just" defTabSz="514350" eaLnBrk="1" fontAlgn="auto" hangingPunct="1">
              <a:spcBef>
                <a:spcPts val="0"/>
              </a:spcBef>
              <a:spcAft>
                <a:spcPts val="0"/>
              </a:spcAft>
            </a:pPr>
            <a:r>
              <a:rPr lang="en-US" sz="1500" dirty="0">
                <a:solidFill>
                  <a:prstClr val="black"/>
                </a:solidFill>
                <a:latin typeface=""/>
                <a:ea typeface="Cambria" panose="02040503050406030204" pitchFamily="18" charset="0"/>
              </a:rPr>
              <a:t>This should be the title of the position, not an individual, that will need to fill the position identified in the first column. They should be listed in sequential order. </a:t>
            </a:r>
          </a:p>
        </p:txBody>
      </p:sp>
      <p:sp>
        <p:nvSpPr>
          <p:cNvPr id="9" name="TextBox 8">
            <a:extLst>
              <a:ext uri="{FF2B5EF4-FFF2-40B4-BE49-F238E27FC236}">
                <a16:creationId xmlns:a16="http://schemas.microsoft.com/office/drawing/2014/main" id="{A3144E58-7A95-03AF-5EEE-5D4652D56DC1}"/>
              </a:ext>
            </a:extLst>
          </p:cNvPr>
          <p:cNvSpPr txBox="1"/>
          <p:nvPr/>
        </p:nvSpPr>
        <p:spPr>
          <a:xfrm>
            <a:off x="13524876" y="5869670"/>
            <a:ext cx="3505826" cy="1015663"/>
          </a:xfrm>
          <a:prstGeom prst="rect">
            <a:avLst/>
          </a:prstGeom>
          <a:noFill/>
        </p:spPr>
        <p:txBody>
          <a:bodyPr wrap="square">
            <a:spAutoFit/>
          </a:bodyPr>
          <a:lstStyle/>
          <a:p>
            <a:pPr defTabSz="514350" eaLnBrk="1" fontAlgn="auto" hangingPunct="1">
              <a:spcBef>
                <a:spcPts val="0"/>
              </a:spcBef>
              <a:spcAft>
                <a:spcPts val="0"/>
              </a:spcAft>
            </a:pPr>
            <a:r>
              <a:rPr lang="en-US" sz="1500" b="1" dirty="0">
                <a:solidFill>
                  <a:srgbClr val="70AD47">
                    <a:lumMod val="50000"/>
                  </a:srgbClr>
                </a:solidFill>
                <a:latin typeface=""/>
                <a:ea typeface="Cambria" panose="02040503050406030204" pitchFamily="18" charset="0"/>
              </a:rPr>
              <a:t>Delegated Authorities</a:t>
            </a:r>
          </a:p>
          <a:p>
            <a:pPr algn="just" defTabSz="514350" eaLnBrk="1" fontAlgn="auto" hangingPunct="1">
              <a:spcBef>
                <a:spcPts val="0"/>
              </a:spcBef>
              <a:spcAft>
                <a:spcPts val="0"/>
              </a:spcAft>
            </a:pPr>
            <a:r>
              <a:rPr lang="en-US" sz="1500" dirty="0">
                <a:solidFill>
                  <a:prstClr val="black"/>
                </a:solidFill>
                <a:latin typeface=""/>
                <a:ea typeface="Cambria" panose="02040503050406030204" pitchFamily="18" charset="0"/>
              </a:rPr>
              <a:t>These are the task and responsibilities held by the position delineated in the first column. </a:t>
            </a:r>
          </a:p>
        </p:txBody>
      </p:sp>
      <p:sp>
        <p:nvSpPr>
          <p:cNvPr id="10" name="TextBox 9">
            <a:extLst>
              <a:ext uri="{FF2B5EF4-FFF2-40B4-BE49-F238E27FC236}">
                <a16:creationId xmlns:a16="http://schemas.microsoft.com/office/drawing/2014/main" id="{3B283E9C-55D5-38A7-4DE4-ABE72A0D86D3}"/>
              </a:ext>
            </a:extLst>
          </p:cNvPr>
          <p:cNvSpPr txBox="1"/>
          <p:nvPr/>
        </p:nvSpPr>
        <p:spPr>
          <a:xfrm>
            <a:off x="13509533" y="7036186"/>
            <a:ext cx="3601850" cy="1708160"/>
          </a:xfrm>
          <a:prstGeom prst="rect">
            <a:avLst/>
          </a:prstGeom>
          <a:noFill/>
        </p:spPr>
        <p:txBody>
          <a:bodyPr wrap="square">
            <a:spAutoFit/>
          </a:bodyPr>
          <a:lstStyle/>
          <a:p>
            <a:pPr algn="just" defTabSz="514350" eaLnBrk="1" fontAlgn="auto" hangingPunct="1">
              <a:spcBef>
                <a:spcPts val="0"/>
              </a:spcBef>
              <a:spcAft>
                <a:spcPts val="0"/>
              </a:spcAft>
            </a:pPr>
            <a:r>
              <a:rPr lang="en-US" sz="1500" b="1" dirty="0">
                <a:solidFill>
                  <a:srgbClr val="70AD47">
                    <a:lumMod val="50000"/>
                  </a:srgbClr>
                </a:solidFill>
                <a:latin typeface=""/>
                <a:ea typeface="Cambria" panose="02040503050406030204" pitchFamily="18" charset="0"/>
              </a:rPr>
              <a:t>Activation and termination triggers</a:t>
            </a:r>
          </a:p>
          <a:p>
            <a:pPr algn="just" defTabSz="514350" eaLnBrk="1" fontAlgn="auto" hangingPunct="1">
              <a:spcBef>
                <a:spcPts val="0"/>
              </a:spcBef>
              <a:spcAft>
                <a:spcPts val="0"/>
              </a:spcAft>
            </a:pPr>
            <a:r>
              <a:rPr lang="en-US" sz="1500" dirty="0">
                <a:solidFill>
                  <a:prstClr val="black"/>
                </a:solidFill>
                <a:latin typeface=""/>
                <a:ea typeface="Cambria" panose="02040503050406030204" pitchFamily="18" charset="0"/>
              </a:rPr>
              <a:t>Select from incapacitated, unavailable, or selective decision as a reason for activation, per each position. Termination can be identified as sample language suggests or alternations can be made to termination thresholds.</a:t>
            </a:r>
          </a:p>
        </p:txBody>
      </p:sp>
    </p:spTree>
    <p:extLst>
      <p:ext uri="{BB962C8B-B14F-4D97-AF65-F5344CB8AC3E}">
        <p14:creationId xmlns:p14="http://schemas.microsoft.com/office/powerpoint/2010/main" val="3859961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2" name="Title 2">
            <a:extLst>
              <a:ext uri="{FF2B5EF4-FFF2-40B4-BE49-F238E27FC236}">
                <a16:creationId xmlns:a16="http://schemas.microsoft.com/office/drawing/2014/main" id="{F5ACE536-CA46-78CF-59E3-BFD7289676F0}"/>
              </a:ext>
            </a:extLst>
          </p:cNvPr>
          <p:cNvSpPr txBox="1">
            <a:spLocks/>
          </p:cNvSpPr>
          <p:nvPr/>
        </p:nvSpPr>
        <p:spPr>
          <a:xfrm>
            <a:off x="1157347" y="605138"/>
            <a:ext cx="9663053" cy="154526"/>
          </a:xfrm>
          <a:prstGeom prst="rect">
            <a:avLst/>
          </a:prstGeom>
        </p:spPr>
        <p:txBody>
          <a:bodyP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just" fontAlgn="auto">
              <a:spcAft>
                <a:spcPts val="0"/>
              </a:spcAft>
            </a:pPr>
            <a:r>
              <a:rPr lang="en-US" sz="3200" b="1" dirty="0">
                <a:solidFill>
                  <a:srgbClr val="C00000"/>
                </a:solidFill>
                <a:latin typeface=""/>
                <a:ea typeface="Cambria" panose="02040503050406030204" pitchFamily="18" charset="0"/>
              </a:rPr>
              <a:t>Plan Deactivation and Resumption Procedure</a:t>
            </a:r>
          </a:p>
        </p:txBody>
      </p:sp>
      <p:sp>
        <p:nvSpPr>
          <p:cNvPr id="4" name="TextBox 3">
            <a:extLst>
              <a:ext uri="{FF2B5EF4-FFF2-40B4-BE49-F238E27FC236}">
                <a16:creationId xmlns:a16="http://schemas.microsoft.com/office/drawing/2014/main" id="{D81DD6CA-436F-4665-4477-C32429F84A41}"/>
              </a:ext>
            </a:extLst>
          </p:cNvPr>
          <p:cNvSpPr txBox="1"/>
          <p:nvPr/>
        </p:nvSpPr>
        <p:spPr>
          <a:xfrm>
            <a:off x="1319201" y="2868747"/>
            <a:ext cx="15711501" cy="1754326"/>
          </a:xfrm>
          <a:prstGeom prst="rect">
            <a:avLst/>
          </a:prstGeom>
          <a:noFill/>
        </p:spPr>
        <p:txBody>
          <a:bodyPr wrap="square">
            <a:spAutoFit/>
          </a:bodyPr>
          <a:lstStyle/>
          <a:p>
            <a:pPr algn="just" defTabSz="514350" eaLnBrk="1" fontAlgn="auto" hangingPunct="1">
              <a:spcBef>
                <a:spcPts val="0"/>
              </a:spcBef>
              <a:spcAft>
                <a:spcPts val="0"/>
              </a:spcAft>
            </a:pPr>
            <a:r>
              <a:rPr lang="en-US" dirty="0">
                <a:solidFill>
                  <a:prstClr val="black"/>
                </a:solidFill>
                <a:latin typeface=""/>
                <a:ea typeface="Cambria" panose="02040503050406030204" pitchFamily="18" charset="0"/>
              </a:rPr>
              <a:t>The deactivation of a plan may not involve a precise replacement of lost facilities, equipment, or processes. The objective of plan deactivation is to restore full capability as efficiently as possible. AITEO may require extensive coordination in the event of certain continuity incidents in order to replace staff, acquire a new operating facility, and reestablish IT infrastructure and vital records. When it is determined that the COOP activation has ended, all personnel should be notified that the need for continuity operations has ended and normal operations will resume. </a:t>
            </a:r>
          </a:p>
          <a:p>
            <a:pPr algn="just" defTabSz="514350" eaLnBrk="1" fontAlgn="auto" hangingPunct="1">
              <a:spcBef>
                <a:spcPts val="0"/>
              </a:spcBef>
              <a:spcAft>
                <a:spcPts val="0"/>
              </a:spcAft>
            </a:pPr>
            <a:endParaRPr lang="en-US" dirty="0">
              <a:solidFill>
                <a:prstClr val="black"/>
              </a:solidFill>
              <a:latin typeface=""/>
              <a:ea typeface="Cambria" panose="02040503050406030204" pitchFamily="18" charset="0"/>
            </a:endParaRPr>
          </a:p>
          <a:p>
            <a:pPr algn="just" defTabSz="514350" eaLnBrk="1" fontAlgn="auto" hangingPunct="1">
              <a:spcBef>
                <a:spcPts val="0"/>
              </a:spcBef>
              <a:spcAft>
                <a:spcPts val="0"/>
              </a:spcAft>
            </a:pPr>
            <a:r>
              <a:rPr lang="en-US" dirty="0">
                <a:solidFill>
                  <a:prstClr val="black"/>
                </a:solidFill>
                <a:latin typeface=""/>
                <a:ea typeface="Cambria" panose="02040503050406030204" pitchFamily="18" charset="0"/>
              </a:rPr>
              <a:t>As necessary to support the deactivation effort, AITEO may require to</a:t>
            </a:r>
          </a:p>
        </p:txBody>
      </p:sp>
      <p:sp>
        <p:nvSpPr>
          <p:cNvPr id="5" name="Title 2">
            <a:extLst>
              <a:ext uri="{FF2B5EF4-FFF2-40B4-BE49-F238E27FC236}">
                <a16:creationId xmlns:a16="http://schemas.microsoft.com/office/drawing/2014/main" id="{0E88C1A2-B511-E304-642C-8614F4D7FD5E}"/>
              </a:ext>
            </a:extLst>
          </p:cNvPr>
          <p:cNvSpPr txBox="1">
            <a:spLocks/>
          </p:cNvSpPr>
          <p:nvPr/>
        </p:nvSpPr>
        <p:spPr>
          <a:xfrm>
            <a:off x="1305236" y="2130863"/>
            <a:ext cx="7048098" cy="453723"/>
          </a:xfrm>
          <a:prstGeom prst="rect">
            <a:avLst/>
          </a:prstGeom>
        </p:spPr>
        <p:txBody>
          <a:bodyPr vert="horz" lIns="102870" tIns="51435" rIns="102870" bIns="51435" rtlCol="0" anchor="ctr">
            <a:normAutofit fontScale="97500" lnSpcReduction="10000"/>
          </a:bodyPr>
          <a:lstStyle>
            <a:lvl1pPr marL="0" algn="l" defTabSz="457189" rtl="0" eaLnBrk="1" fontAlgn="auto" latinLnBrk="0" hangingPunct="1">
              <a:lnSpc>
                <a:spcPct val="90000"/>
              </a:lnSpc>
              <a:spcBef>
                <a:spcPct val="0"/>
              </a:spcBef>
              <a:spcAft>
                <a:spcPts val="0"/>
              </a:spcAft>
              <a:buNone/>
              <a:defRPr lang="en-GB" sz="2100" b="1" i="1" kern="1200" dirty="0">
                <a:ln w="0"/>
                <a:solidFill>
                  <a:srgbClr val="8E1D75"/>
                </a:solidFill>
                <a:latin typeface="Cambria" panose="02040503050406030204" pitchFamily="18" charset="0"/>
                <a:ea typeface="+mj-ea"/>
                <a:cs typeface="+mj-cs"/>
              </a:defRPr>
            </a:lvl1pPr>
          </a:lstStyle>
          <a:p>
            <a:pPr algn="just" defTabSz="514338"/>
            <a:r>
              <a:rPr lang="en-US" sz="2700" i="0" dirty="0">
                <a:solidFill>
                  <a:srgbClr val="C00000"/>
                </a:solidFill>
                <a:latin typeface=""/>
                <a:ea typeface="Cambria" panose="02040503050406030204" pitchFamily="18" charset="0"/>
              </a:rPr>
              <a:t>Criteria For Plan Deactivation</a:t>
            </a:r>
          </a:p>
        </p:txBody>
      </p:sp>
      <p:sp>
        <p:nvSpPr>
          <p:cNvPr id="6" name="TextBox 5">
            <a:extLst>
              <a:ext uri="{FF2B5EF4-FFF2-40B4-BE49-F238E27FC236}">
                <a16:creationId xmlns:a16="http://schemas.microsoft.com/office/drawing/2014/main" id="{849D216F-7C14-DFC9-E410-F95496616CAE}"/>
              </a:ext>
            </a:extLst>
          </p:cNvPr>
          <p:cNvSpPr txBox="1"/>
          <p:nvPr/>
        </p:nvSpPr>
        <p:spPr>
          <a:xfrm>
            <a:off x="1305237" y="4779058"/>
            <a:ext cx="11281971" cy="923330"/>
          </a:xfrm>
          <a:prstGeom prst="rect">
            <a:avLst/>
          </a:prstGeom>
          <a:noFill/>
        </p:spPr>
        <p:txBody>
          <a:bodyPr wrap="square">
            <a:spAutoFit/>
          </a:bodyPr>
          <a:lstStyle/>
          <a:p>
            <a:pPr marL="321469" indent="-321469" algn="just" defTabSz="514350" eaLnBrk="1" fontAlgn="auto" hangingPunct="1">
              <a:spcBef>
                <a:spcPts val="0"/>
              </a:spcBef>
              <a:spcAft>
                <a:spcPts val="0"/>
              </a:spcAft>
              <a:buFont typeface="Arial" panose="020B0604020202020204" pitchFamily="34" charset="0"/>
              <a:buChar char="•"/>
            </a:pPr>
            <a:r>
              <a:rPr lang="en-US" dirty="0">
                <a:solidFill>
                  <a:prstClr val="black"/>
                </a:solidFill>
                <a:latin typeface=""/>
                <a:ea typeface="Cambria" panose="02040503050406030204" pitchFamily="18" charset="0"/>
              </a:rPr>
              <a:t>Purchase and acquire equipment, supplies and travel arrangements needed for the resumption effort.</a:t>
            </a:r>
          </a:p>
          <a:p>
            <a:pPr marL="321469" indent="-321469" algn="just" defTabSz="514350" eaLnBrk="1" fontAlgn="auto" hangingPunct="1">
              <a:spcBef>
                <a:spcPts val="0"/>
              </a:spcBef>
              <a:spcAft>
                <a:spcPts val="0"/>
              </a:spcAft>
              <a:buFont typeface="Arial" panose="020B0604020202020204" pitchFamily="34" charset="0"/>
              <a:buChar char="•"/>
            </a:pPr>
            <a:r>
              <a:rPr lang="en-US" dirty="0">
                <a:solidFill>
                  <a:prstClr val="black"/>
                </a:solidFill>
                <a:latin typeface=""/>
                <a:ea typeface="Cambria" panose="02040503050406030204" pitchFamily="18" charset="0"/>
              </a:rPr>
              <a:t>Temporarily suspend non-critical functions, as necessary, to support the resumption efforts.</a:t>
            </a:r>
          </a:p>
          <a:p>
            <a:pPr marL="321469" indent="-321469" algn="just" defTabSz="514350" eaLnBrk="1" fontAlgn="auto" hangingPunct="1">
              <a:spcBef>
                <a:spcPts val="0"/>
              </a:spcBef>
              <a:spcAft>
                <a:spcPts val="0"/>
              </a:spcAft>
              <a:buFont typeface="Arial" panose="020B0604020202020204" pitchFamily="34" charset="0"/>
              <a:buChar char="•"/>
            </a:pPr>
            <a:r>
              <a:rPr lang="en-US" dirty="0">
                <a:solidFill>
                  <a:prstClr val="black"/>
                </a:solidFill>
                <a:latin typeface=""/>
                <a:ea typeface="Cambria" panose="02040503050406030204" pitchFamily="18" charset="0"/>
              </a:rPr>
              <a:t>As applicable, utilize personnel from other sites to support the resumption efforts.</a:t>
            </a:r>
          </a:p>
        </p:txBody>
      </p:sp>
      <p:graphicFrame>
        <p:nvGraphicFramePr>
          <p:cNvPr id="7" name="Table 12">
            <a:extLst>
              <a:ext uri="{FF2B5EF4-FFF2-40B4-BE49-F238E27FC236}">
                <a16:creationId xmlns:a16="http://schemas.microsoft.com/office/drawing/2014/main" id="{6D5F2B49-B91C-6DC2-17D4-CADFF62751CD}"/>
              </a:ext>
            </a:extLst>
          </p:cNvPr>
          <p:cNvGraphicFramePr>
            <a:graphicFrameLocks noGrp="1"/>
          </p:cNvGraphicFramePr>
          <p:nvPr>
            <p:extLst>
              <p:ext uri="{D42A27DB-BD31-4B8C-83A1-F6EECF244321}">
                <p14:modId xmlns:p14="http://schemas.microsoft.com/office/powerpoint/2010/main" val="4101965397"/>
              </p:ext>
            </p:extLst>
          </p:nvPr>
        </p:nvGraphicFramePr>
        <p:xfrm>
          <a:off x="1319200" y="6041268"/>
          <a:ext cx="14245470" cy="2680335"/>
        </p:xfrm>
        <a:graphic>
          <a:graphicData uri="http://schemas.openxmlformats.org/drawingml/2006/table">
            <a:tbl>
              <a:tblPr firstRow="1" bandRow="1">
                <a:tableStyleId>{5C22544A-7EE6-4342-B048-85BDC9FD1C3A}</a:tableStyleId>
              </a:tblPr>
              <a:tblGrid>
                <a:gridCol w="1290976">
                  <a:extLst>
                    <a:ext uri="{9D8B030D-6E8A-4147-A177-3AD203B41FA5}">
                      <a16:colId xmlns:a16="http://schemas.microsoft.com/office/drawing/2014/main" val="337008490"/>
                    </a:ext>
                  </a:extLst>
                </a:gridCol>
                <a:gridCol w="5831758">
                  <a:extLst>
                    <a:ext uri="{9D8B030D-6E8A-4147-A177-3AD203B41FA5}">
                      <a16:colId xmlns:a16="http://schemas.microsoft.com/office/drawing/2014/main" val="1055627645"/>
                    </a:ext>
                  </a:extLst>
                </a:gridCol>
                <a:gridCol w="3561368">
                  <a:extLst>
                    <a:ext uri="{9D8B030D-6E8A-4147-A177-3AD203B41FA5}">
                      <a16:colId xmlns:a16="http://schemas.microsoft.com/office/drawing/2014/main" val="1973604185"/>
                    </a:ext>
                  </a:extLst>
                </a:gridCol>
                <a:gridCol w="3561368">
                  <a:extLst>
                    <a:ext uri="{9D8B030D-6E8A-4147-A177-3AD203B41FA5}">
                      <a16:colId xmlns:a16="http://schemas.microsoft.com/office/drawing/2014/main" val="3002974884"/>
                    </a:ext>
                  </a:extLst>
                </a:gridCol>
              </a:tblGrid>
              <a:tr h="417195">
                <a:tc>
                  <a:txBody>
                    <a:bodyPr/>
                    <a:lstStyle/>
                    <a:p>
                      <a:r>
                        <a:rPr lang="en-US" sz="1800" dirty="0">
                          <a:latin typeface=""/>
                          <a:ea typeface="Cambria" panose="02040503050406030204" pitchFamily="18" charset="0"/>
                        </a:rPr>
                        <a:t>S/N</a:t>
                      </a:r>
                    </a:p>
                  </a:txBody>
                  <a:tcPr marL="102870" marR="102870" marT="51435" marB="51435">
                    <a:solidFill>
                      <a:srgbClr val="C00000"/>
                    </a:solidFill>
                  </a:tcPr>
                </a:tc>
                <a:tc>
                  <a:txBody>
                    <a:bodyPr/>
                    <a:lstStyle/>
                    <a:p>
                      <a:r>
                        <a:rPr lang="en-US" sz="1800" dirty="0">
                          <a:latin typeface=""/>
                          <a:ea typeface="Cambria" panose="02040503050406030204" pitchFamily="18" charset="0"/>
                        </a:rPr>
                        <a:t>Function</a:t>
                      </a:r>
                    </a:p>
                  </a:txBody>
                  <a:tcPr marL="102870" marR="102870" marT="51435" marB="51435">
                    <a:solidFill>
                      <a:srgbClr val="C00000"/>
                    </a:solidFill>
                  </a:tcPr>
                </a:tc>
                <a:tc>
                  <a:txBody>
                    <a:bodyPr/>
                    <a:lstStyle/>
                    <a:p>
                      <a:r>
                        <a:rPr lang="en-US" sz="1800" dirty="0">
                          <a:latin typeface=""/>
                          <a:ea typeface="Cambria" panose="02040503050406030204" pitchFamily="18" charset="0"/>
                        </a:rPr>
                        <a:t>Supplies </a:t>
                      </a:r>
                    </a:p>
                  </a:txBody>
                  <a:tcPr marL="102870" marR="102870" marT="51435" marB="51435">
                    <a:solidFill>
                      <a:srgbClr val="C00000"/>
                    </a:solidFill>
                  </a:tcPr>
                </a:tc>
                <a:tc>
                  <a:txBody>
                    <a:bodyPr/>
                    <a:lstStyle/>
                    <a:p>
                      <a:r>
                        <a:rPr lang="en-US" sz="1800" dirty="0">
                          <a:latin typeface=""/>
                          <a:ea typeface="Cambria" panose="02040503050406030204" pitchFamily="18" charset="0"/>
                        </a:rPr>
                        <a:t>Required Resources</a:t>
                      </a:r>
                    </a:p>
                  </a:txBody>
                  <a:tcPr marL="102870" marR="102870" marT="51435" marB="51435">
                    <a:solidFill>
                      <a:srgbClr val="C00000"/>
                    </a:solidFill>
                  </a:tcPr>
                </a:tc>
                <a:extLst>
                  <a:ext uri="{0D108BD9-81ED-4DB2-BD59-A6C34878D82A}">
                    <a16:rowId xmlns:a16="http://schemas.microsoft.com/office/drawing/2014/main" val="1557383431"/>
                  </a:ext>
                </a:extLst>
              </a:tr>
              <a:tr h="565785">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extLst>
                  <a:ext uri="{0D108BD9-81ED-4DB2-BD59-A6C34878D82A}">
                    <a16:rowId xmlns:a16="http://schemas.microsoft.com/office/drawing/2014/main" val="1510456874"/>
                  </a:ext>
                </a:extLst>
              </a:tr>
              <a:tr h="565785">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extLst>
                  <a:ext uri="{0D108BD9-81ED-4DB2-BD59-A6C34878D82A}">
                    <a16:rowId xmlns:a16="http://schemas.microsoft.com/office/drawing/2014/main" val="3724794186"/>
                  </a:ext>
                </a:extLst>
              </a:tr>
              <a:tr h="565785">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90000"/>
                      </a:schemeClr>
                    </a:solidFill>
                  </a:tcPr>
                </a:tc>
                <a:extLst>
                  <a:ext uri="{0D108BD9-81ED-4DB2-BD59-A6C34878D82A}">
                    <a16:rowId xmlns:a16="http://schemas.microsoft.com/office/drawing/2014/main" val="734866441"/>
                  </a:ext>
                </a:extLst>
              </a:tr>
              <a:tr h="565785">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tc>
                  <a:txBody>
                    <a:bodyPr/>
                    <a:lstStyle/>
                    <a:p>
                      <a:endParaRPr lang="en-US" sz="3000" dirty="0">
                        <a:latin typeface=""/>
                        <a:ea typeface="Cambria" panose="02040503050406030204" pitchFamily="18" charset="0"/>
                      </a:endParaRPr>
                    </a:p>
                  </a:txBody>
                  <a:tcPr marL="102870" marR="102870" marT="51435" marB="51435">
                    <a:solidFill>
                      <a:schemeClr val="bg2">
                        <a:lumMod val="50000"/>
                      </a:schemeClr>
                    </a:solidFill>
                  </a:tcPr>
                </a:tc>
                <a:extLst>
                  <a:ext uri="{0D108BD9-81ED-4DB2-BD59-A6C34878D82A}">
                    <a16:rowId xmlns:a16="http://schemas.microsoft.com/office/drawing/2014/main" val="2095179453"/>
                  </a:ext>
                </a:extLst>
              </a:tr>
            </a:tbl>
          </a:graphicData>
        </a:graphic>
      </p:graphicFrame>
      <p:sp>
        <p:nvSpPr>
          <p:cNvPr id="8" name="TextBox 7">
            <a:extLst>
              <a:ext uri="{FF2B5EF4-FFF2-40B4-BE49-F238E27FC236}">
                <a16:creationId xmlns:a16="http://schemas.microsoft.com/office/drawing/2014/main" id="{996FFA1C-2FF1-7F05-5402-8B34BECC3FAC}"/>
              </a:ext>
            </a:extLst>
          </p:cNvPr>
          <p:cNvSpPr txBox="1"/>
          <p:nvPr/>
        </p:nvSpPr>
        <p:spPr>
          <a:xfrm>
            <a:off x="1305238" y="1299018"/>
            <a:ext cx="15698450" cy="646331"/>
          </a:xfrm>
          <a:prstGeom prst="rect">
            <a:avLst/>
          </a:prstGeom>
          <a:noFill/>
        </p:spPr>
        <p:txBody>
          <a:bodyPr wrap="square">
            <a:spAutoFit/>
          </a:bodyPr>
          <a:lstStyle/>
          <a:p>
            <a:pPr algn="just" defTabSz="514350" eaLnBrk="1" fontAlgn="auto" hangingPunct="1">
              <a:spcBef>
                <a:spcPts val="0"/>
              </a:spcBef>
              <a:spcAft>
                <a:spcPts val="0"/>
              </a:spcAft>
            </a:pPr>
            <a:r>
              <a:rPr lang="en-US" b="1" i="1" dirty="0">
                <a:solidFill>
                  <a:prstClr val="black"/>
                </a:solidFill>
                <a:latin typeface=""/>
                <a:ea typeface="Cambria" panose="02040503050406030204" pitchFamily="18" charset="0"/>
              </a:rPr>
              <a:t>The AITEO Business Continuity Plan will be deactivated once critical business functions have been restored to the primary facility or a new facility that permanently replaces the damaged facility. </a:t>
            </a:r>
          </a:p>
        </p:txBody>
      </p:sp>
    </p:spTree>
    <p:extLst>
      <p:ext uri="{BB962C8B-B14F-4D97-AF65-F5344CB8AC3E}">
        <p14:creationId xmlns:p14="http://schemas.microsoft.com/office/powerpoint/2010/main" val="2357242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2" name="Title 2">
            <a:extLst>
              <a:ext uri="{FF2B5EF4-FFF2-40B4-BE49-F238E27FC236}">
                <a16:creationId xmlns:a16="http://schemas.microsoft.com/office/drawing/2014/main" id="{53EC6F82-0C92-1475-EA09-AD3C9BE89585}"/>
              </a:ext>
            </a:extLst>
          </p:cNvPr>
          <p:cNvSpPr txBox="1">
            <a:spLocks/>
          </p:cNvSpPr>
          <p:nvPr/>
        </p:nvSpPr>
        <p:spPr>
          <a:xfrm>
            <a:off x="1188401" y="479092"/>
            <a:ext cx="7048098" cy="453723"/>
          </a:xfrm>
          <a:prstGeom prst="rect">
            <a:avLst/>
          </a:prstGeom>
        </p:spPr>
        <p:txBody>
          <a:bodyP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just" fontAlgn="auto">
              <a:spcAft>
                <a:spcPts val="0"/>
              </a:spcAft>
            </a:pPr>
            <a:r>
              <a:rPr lang="en-US" sz="3200" b="1" dirty="0">
                <a:solidFill>
                  <a:srgbClr val="C00000"/>
                </a:solidFill>
                <a:latin typeface=""/>
                <a:ea typeface="Cambria" panose="02040503050406030204" pitchFamily="18" charset="0"/>
              </a:rPr>
              <a:t>Actions and Expenses Log</a:t>
            </a:r>
          </a:p>
        </p:txBody>
      </p:sp>
      <p:graphicFrame>
        <p:nvGraphicFramePr>
          <p:cNvPr id="4" name="Table 3">
            <a:extLst>
              <a:ext uri="{FF2B5EF4-FFF2-40B4-BE49-F238E27FC236}">
                <a16:creationId xmlns:a16="http://schemas.microsoft.com/office/drawing/2014/main" id="{809E4AFE-4835-2395-3C01-94C6E6BDE7E1}"/>
              </a:ext>
            </a:extLst>
          </p:cNvPr>
          <p:cNvGraphicFramePr>
            <a:graphicFrameLocks noGrp="1"/>
          </p:cNvGraphicFramePr>
          <p:nvPr>
            <p:extLst>
              <p:ext uri="{D42A27DB-BD31-4B8C-83A1-F6EECF244321}">
                <p14:modId xmlns:p14="http://schemas.microsoft.com/office/powerpoint/2010/main" val="683584285"/>
              </p:ext>
            </p:extLst>
          </p:nvPr>
        </p:nvGraphicFramePr>
        <p:xfrm>
          <a:off x="1364226" y="1166325"/>
          <a:ext cx="15559550" cy="8271029"/>
        </p:xfrm>
        <a:graphic>
          <a:graphicData uri="http://schemas.openxmlformats.org/drawingml/2006/table">
            <a:tbl>
              <a:tblPr firstRow="1" firstCol="1" lastRow="1" lastCol="1" bandRow="1" bandCol="1"/>
              <a:tblGrid>
                <a:gridCol w="2442956">
                  <a:extLst>
                    <a:ext uri="{9D8B030D-6E8A-4147-A177-3AD203B41FA5}">
                      <a16:colId xmlns:a16="http://schemas.microsoft.com/office/drawing/2014/main" val="1250690337"/>
                    </a:ext>
                  </a:extLst>
                </a:gridCol>
                <a:gridCol w="7071710">
                  <a:extLst>
                    <a:ext uri="{9D8B030D-6E8A-4147-A177-3AD203B41FA5}">
                      <a16:colId xmlns:a16="http://schemas.microsoft.com/office/drawing/2014/main" val="1439369341"/>
                    </a:ext>
                  </a:extLst>
                </a:gridCol>
                <a:gridCol w="2509028">
                  <a:extLst>
                    <a:ext uri="{9D8B030D-6E8A-4147-A177-3AD203B41FA5}">
                      <a16:colId xmlns:a16="http://schemas.microsoft.com/office/drawing/2014/main" val="385032787"/>
                    </a:ext>
                  </a:extLst>
                </a:gridCol>
                <a:gridCol w="3535856">
                  <a:extLst>
                    <a:ext uri="{9D8B030D-6E8A-4147-A177-3AD203B41FA5}">
                      <a16:colId xmlns:a16="http://schemas.microsoft.com/office/drawing/2014/main" val="2611352168"/>
                    </a:ext>
                  </a:extLst>
                </a:gridCol>
              </a:tblGrid>
              <a:tr h="468149">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Date/Time</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Decision / Action Taken</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By Whom</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Costs Incurred </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372065067"/>
                  </a:ext>
                </a:extLst>
              </a:tr>
              <a:tr h="960120">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3587589"/>
                  </a:ext>
                </a:extLst>
              </a:tr>
              <a:tr h="960120">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8210012"/>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056755"/>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584676"/>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4090727"/>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628116"/>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9845123"/>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0487545"/>
                  </a:ext>
                </a:extLst>
              </a:tr>
            </a:tbl>
          </a:graphicData>
        </a:graphic>
      </p:graphicFrame>
    </p:spTree>
    <p:extLst>
      <p:ext uri="{BB962C8B-B14F-4D97-AF65-F5344CB8AC3E}">
        <p14:creationId xmlns:p14="http://schemas.microsoft.com/office/powerpoint/2010/main" val="974837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898" y="-50154890"/>
            <a:ext cx="18305898" cy="140663"/>
            <a:chOff x="-17898" y="10147925"/>
            <a:chExt cx="7555987" cy="140663"/>
          </a:xfrm>
        </p:grpSpPr>
        <p:sp>
          <p:nvSpPr>
            <p:cNvPr id="89" name="object 3"/>
            <p:cNvSpPr/>
            <p:nvPr/>
          </p:nvSpPr>
          <p:spPr>
            <a:xfrm>
              <a:off x="-17898" y="10288588"/>
              <a:ext cx="1889760" cy="0"/>
            </a:xfrm>
            <a:custGeom>
              <a:avLst/>
              <a:gdLst/>
              <a:ahLst/>
              <a:cxnLst/>
              <a:rect l="l" t="t" r="r" b="b"/>
              <a:pathLst>
                <a:path w="1889760">
                  <a:moveTo>
                    <a:pt x="0" y="0"/>
                  </a:moveTo>
                  <a:lnTo>
                    <a:pt x="1889758" y="0"/>
                  </a:lnTo>
                </a:path>
              </a:pathLst>
            </a:custGeom>
            <a:ln w="62481">
              <a:solidFill>
                <a:srgbClr val="C4262C"/>
              </a:solidFill>
            </a:ln>
          </p:spPr>
          <p:txBody>
            <a:bodyPr wrap="square" lIns="0" tIns="0" rIns="0" bIns="0" rtlCol="0"/>
            <a:lstStyle/>
            <a:p>
              <a:endParaRPr dirty="0"/>
            </a:p>
          </p:txBody>
        </p:sp>
        <p:sp>
          <p:nvSpPr>
            <p:cNvPr id="90" name="object 4"/>
            <p:cNvSpPr/>
            <p:nvPr/>
          </p:nvSpPr>
          <p:spPr>
            <a:xfrm>
              <a:off x="1873387" y="10288588"/>
              <a:ext cx="1889760" cy="0"/>
            </a:xfrm>
            <a:custGeom>
              <a:avLst/>
              <a:gdLst/>
              <a:ahLst/>
              <a:cxnLst/>
              <a:rect l="l" t="t" r="r" b="b"/>
              <a:pathLst>
                <a:path w="1889760">
                  <a:moveTo>
                    <a:pt x="0" y="0"/>
                  </a:moveTo>
                  <a:lnTo>
                    <a:pt x="1889754" y="0"/>
                  </a:lnTo>
                </a:path>
              </a:pathLst>
            </a:custGeom>
            <a:ln w="62481">
              <a:solidFill>
                <a:srgbClr val="EB4437"/>
              </a:solidFill>
            </a:ln>
          </p:spPr>
          <p:txBody>
            <a:bodyPr wrap="square" lIns="0" tIns="0" rIns="0" bIns="0" rtlCol="0"/>
            <a:lstStyle/>
            <a:p>
              <a:endParaRPr dirty="0"/>
            </a:p>
          </p:txBody>
        </p:sp>
        <p:sp>
          <p:nvSpPr>
            <p:cNvPr id="91" name="object 5"/>
            <p:cNvSpPr/>
            <p:nvPr/>
          </p:nvSpPr>
          <p:spPr>
            <a:xfrm>
              <a:off x="3761619" y="10288588"/>
              <a:ext cx="1889760" cy="0"/>
            </a:xfrm>
            <a:custGeom>
              <a:avLst/>
              <a:gdLst/>
              <a:ahLst/>
              <a:cxnLst/>
              <a:rect l="l" t="t" r="r" b="b"/>
              <a:pathLst>
                <a:path w="1889760">
                  <a:moveTo>
                    <a:pt x="0" y="0"/>
                  </a:moveTo>
                  <a:lnTo>
                    <a:pt x="1889758" y="0"/>
                  </a:lnTo>
                </a:path>
              </a:pathLst>
            </a:custGeom>
            <a:ln w="62481">
              <a:solidFill>
                <a:srgbClr val="F07431"/>
              </a:solidFill>
            </a:ln>
          </p:spPr>
          <p:txBody>
            <a:bodyPr wrap="square" lIns="0" tIns="0" rIns="0" bIns="0" rtlCol="0"/>
            <a:lstStyle/>
            <a:p>
              <a:endParaRPr dirty="0"/>
            </a:p>
          </p:txBody>
        </p:sp>
        <p:sp>
          <p:nvSpPr>
            <p:cNvPr id="92" name="object 6"/>
            <p:cNvSpPr/>
            <p:nvPr/>
          </p:nvSpPr>
          <p:spPr>
            <a:xfrm>
              <a:off x="5648329" y="10288588"/>
              <a:ext cx="1889760" cy="0"/>
            </a:xfrm>
            <a:custGeom>
              <a:avLst/>
              <a:gdLst/>
              <a:ahLst/>
              <a:cxnLst/>
              <a:rect l="l" t="t" r="r" b="b"/>
              <a:pathLst>
                <a:path w="1889759">
                  <a:moveTo>
                    <a:pt x="0" y="0"/>
                  </a:moveTo>
                  <a:lnTo>
                    <a:pt x="1889762" y="0"/>
                  </a:lnTo>
                </a:path>
              </a:pathLst>
            </a:custGeom>
            <a:ln w="62481">
              <a:solidFill>
                <a:srgbClr val="F7A631"/>
              </a:solidFill>
            </a:ln>
          </p:spPr>
          <p:txBody>
            <a:bodyPr wrap="square" lIns="0" tIns="0" rIns="0" bIns="0" rtlCol="0"/>
            <a:lstStyle/>
            <a:p>
              <a:endParaRPr dirty="0"/>
            </a:p>
          </p:txBody>
        </p:sp>
        <p:sp>
          <p:nvSpPr>
            <p:cNvPr id="93" name="object 7"/>
            <p:cNvSpPr/>
            <p:nvPr/>
          </p:nvSpPr>
          <p:spPr>
            <a:xfrm>
              <a:off x="7205405" y="10147925"/>
              <a:ext cx="17145" cy="46355"/>
            </a:xfrm>
            <a:custGeom>
              <a:avLst/>
              <a:gdLst/>
              <a:ahLst/>
              <a:cxnLst/>
              <a:rect l="l" t="t" r="r" b="b"/>
              <a:pathLst>
                <a:path w="17145" h="46354">
                  <a:moveTo>
                    <a:pt x="16898" y="10154"/>
                  </a:moveTo>
                  <a:lnTo>
                    <a:pt x="11267" y="10154"/>
                  </a:lnTo>
                  <a:lnTo>
                    <a:pt x="11267" y="46022"/>
                  </a:lnTo>
                  <a:lnTo>
                    <a:pt x="16898" y="46022"/>
                  </a:lnTo>
                  <a:lnTo>
                    <a:pt x="16898" y="10154"/>
                  </a:lnTo>
                  <a:close/>
                </a:path>
                <a:path w="17145" h="46354">
                  <a:moveTo>
                    <a:pt x="16898" y="0"/>
                  </a:moveTo>
                  <a:lnTo>
                    <a:pt x="13272" y="0"/>
                  </a:lnTo>
                  <a:lnTo>
                    <a:pt x="12289" y="1983"/>
                  </a:lnTo>
                  <a:lnTo>
                    <a:pt x="10615" y="4020"/>
                  </a:lnTo>
                  <a:lnTo>
                    <a:pt x="5900" y="8235"/>
                  </a:lnTo>
                  <a:lnTo>
                    <a:pt x="3145" y="10029"/>
                  </a:lnTo>
                  <a:lnTo>
                    <a:pt x="92" y="11457"/>
                  </a:lnTo>
                  <a:lnTo>
                    <a:pt x="0" y="16941"/>
                  </a:lnTo>
                  <a:lnTo>
                    <a:pt x="11267" y="10154"/>
                  </a:lnTo>
                  <a:lnTo>
                    <a:pt x="16898" y="10154"/>
                  </a:lnTo>
                  <a:lnTo>
                    <a:pt x="16898" y="0"/>
                  </a:lnTo>
                  <a:close/>
                </a:path>
              </a:pathLst>
            </a:custGeom>
            <a:solidFill>
              <a:srgbClr val="A6A6A6"/>
            </a:solidFill>
          </p:spPr>
          <p:txBody>
            <a:bodyPr wrap="square" lIns="0" tIns="0" rIns="0" bIns="0" rtlCol="0"/>
            <a:lstStyle/>
            <a:p>
              <a:endParaRPr dirty="0"/>
            </a:p>
          </p:txBody>
        </p:sp>
      </p:grpSp>
      <p:pic>
        <p:nvPicPr>
          <p:cNvPr id="108" name="Picture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266" y="9269266"/>
            <a:ext cx="1888643" cy="670468"/>
          </a:xfrm>
          <a:prstGeom prst="rect">
            <a:avLst/>
          </a:prstGeom>
        </p:spPr>
      </p:pic>
      <p:grpSp>
        <p:nvGrpSpPr>
          <p:cNvPr id="97" name="Group 96"/>
          <p:cNvGrpSpPr/>
          <p:nvPr/>
        </p:nvGrpSpPr>
        <p:grpSpPr>
          <a:xfrm>
            <a:off x="-313" y="10288588"/>
            <a:ext cx="18288313" cy="0"/>
            <a:chOff x="-313" y="10288588"/>
            <a:chExt cx="18288313" cy="0"/>
          </a:xfrm>
        </p:grpSpPr>
        <p:sp>
          <p:nvSpPr>
            <p:cNvPr id="98" name="object 3"/>
            <p:cNvSpPr/>
            <p:nvPr/>
          </p:nvSpPr>
          <p:spPr>
            <a:xfrm>
              <a:off x="-313" y="10288588"/>
              <a:ext cx="4578324" cy="0"/>
            </a:xfrm>
            <a:custGeom>
              <a:avLst/>
              <a:gdLst/>
              <a:ahLst/>
              <a:cxnLst/>
              <a:rect l="l" t="t" r="r" b="b"/>
              <a:pathLst>
                <a:path w="1889760">
                  <a:moveTo>
                    <a:pt x="0" y="0"/>
                  </a:moveTo>
                  <a:lnTo>
                    <a:pt x="1889758" y="0"/>
                  </a:lnTo>
                </a:path>
              </a:pathLst>
            </a:custGeom>
            <a:ln w="127000">
              <a:solidFill>
                <a:srgbClr val="C4262C"/>
              </a:solidFill>
            </a:ln>
          </p:spPr>
          <p:txBody>
            <a:bodyPr wrap="square" lIns="0" tIns="0" rIns="0" bIns="0" rtlCol="0"/>
            <a:lstStyle/>
            <a:p>
              <a:endParaRPr dirty="0"/>
            </a:p>
          </p:txBody>
        </p:sp>
        <p:sp>
          <p:nvSpPr>
            <p:cNvPr id="99" name="object 4"/>
            <p:cNvSpPr/>
            <p:nvPr/>
          </p:nvSpPr>
          <p:spPr>
            <a:xfrm>
              <a:off x="4564120" y="10288588"/>
              <a:ext cx="4578324" cy="0"/>
            </a:xfrm>
            <a:custGeom>
              <a:avLst/>
              <a:gdLst/>
              <a:ahLst/>
              <a:cxnLst/>
              <a:rect l="l" t="t" r="r" b="b"/>
              <a:pathLst>
                <a:path w="1889760">
                  <a:moveTo>
                    <a:pt x="0" y="0"/>
                  </a:moveTo>
                  <a:lnTo>
                    <a:pt x="1889754" y="0"/>
                  </a:lnTo>
                </a:path>
              </a:pathLst>
            </a:custGeom>
            <a:ln w="127000">
              <a:solidFill>
                <a:srgbClr val="EB4437"/>
              </a:solidFill>
            </a:ln>
          </p:spPr>
          <p:txBody>
            <a:bodyPr wrap="square" lIns="0" tIns="0" rIns="0" bIns="0" rtlCol="0"/>
            <a:lstStyle/>
            <a:p>
              <a:endParaRPr dirty="0"/>
            </a:p>
          </p:txBody>
        </p:sp>
        <p:sp>
          <p:nvSpPr>
            <p:cNvPr id="100" name="object 5"/>
            <p:cNvSpPr/>
            <p:nvPr/>
          </p:nvSpPr>
          <p:spPr>
            <a:xfrm>
              <a:off x="9138742" y="10288588"/>
              <a:ext cx="4578324" cy="0"/>
            </a:xfrm>
            <a:custGeom>
              <a:avLst/>
              <a:gdLst/>
              <a:ahLst/>
              <a:cxnLst/>
              <a:rect l="l" t="t" r="r" b="b"/>
              <a:pathLst>
                <a:path w="1889760">
                  <a:moveTo>
                    <a:pt x="0" y="0"/>
                  </a:moveTo>
                  <a:lnTo>
                    <a:pt x="1889758" y="0"/>
                  </a:lnTo>
                </a:path>
              </a:pathLst>
            </a:custGeom>
            <a:ln w="127000">
              <a:solidFill>
                <a:srgbClr val="F07431"/>
              </a:solidFill>
            </a:ln>
          </p:spPr>
          <p:txBody>
            <a:bodyPr wrap="square" lIns="0" tIns="0" rIns="0" bIns="0" rtlCol="0"/>
            <a:lstStyle/>
            <a:p>
              <a:endParaRPr dirty="0"/>
            </a:p>
          </p:txBody>
        </p:sp>
        <p:sp>
          <p:nvSpPr>
            <p:cNvPr id="101" name="object 6"/>
            <p:cNvSpPr/>
            <p:nvPr/>
          </p:nvSpPr>
          <p:spPr>
            <a:xfrm>
              <a:off x="13709676" y="10288588"/>
              <a:ext cx="4578324" cy="0"/>
            </a:xfrm>
            <a:custGeom>
              <a:avLst/>
              <a:gdLst/>
              <a:ahLst/>
              <a:cxnLst/>
              <a:rect l="l" t="t" r="r" b="b"/>
              <a:pathLst>
                <a:path w="1889759">
                  <a:moveTo>
                    <a:pt x="0" y="0"/>
                  </a:moveTo>
                  <a:lnTo>
                    <a:pt x="1889762" y="0"/>
                  </a:lnTo>
                </a:path>
              </a:pathLst>
            </a:custGeom>
            <a:ln w="127000">
              <a:solidFill>
                <a:srgbClr val="F7A631"/>
              </a:solidFill>
            </a:ln>
          </p:spPr>
          <p:txBody>
            <a:bodyPr wrap="square" lIns="0" tIns="0" rIns="0" bIns="0" rtlCol="0"/>
            <a:lstStyle/>
            <a:p>
              <a:endParaRPr dirty="0"/>
            </a:p>
          </p:txBody>
        </p:sp>
      </p:grpSp>
      <p:sp>
        <p:nvSpPr>
          <p:cNvPr id="2" name="Title 2">
            <a:extLst>
              <a:ext uri="{FF2B5EF4-FFF2-40B4-BE49-F238E27FC236}">
                <a16:creationId xmlns:a16="http://schemas.microsoft.com/office/drawing/2014/main" id="{AC52FFAE-960A-0C26-7584-E012A5D49904}"/>
              </a:ext>
            </a:extLst>
          </p:cNvPr>
          <p:cNvSpPr txBox="1">
            <a:spLocks/>
          </p:cNvSpPr>
          <p:nvPr/>
        </p:nvSpPr>
        <p:spPr>
          <a:xfrm>
            <a:off x="1253934" y="479092"/>
            <a:ext cx="7048098" cy="453723"/>
          </a:xfrm>
          <a:prstGeom prst="rect">
            <a:avLst/>
          </a:prstGeom>
        </p:spPr>
        <p:txBody>
          <a:bodyP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just" fontAlgn="auto">
              <a:spcAft>
                <a:spcPts val="0"/>
              </a:spcAft>
            </a:pPr>
            <a:r>
              <a:rPr lang="en-US" sz="2700" b="1" dirty="0">
                <a:solidFill>
                  <a:srgbClr val="C00000"/>
                </a:solidFill>
                <a:latin typeface=""/>
                <a:ea typeface="Cambria" panose="02040503050406030204" pitchFamily="18" charset="0"/>
              </a:rPr>
              <a:t>Actions and Expenses Log</a:t>
            </a:r>
          </a:p>
        </p:txBody>
      </p:sp>
      <p:graphicFrame>
        <p:nvGraphicFramePr>
          <p:cNvPr id="4" name="Table 3">
            <a:extLst>
              <a:ext uri="{FF2B5EF4-FFF2-40B4-BE49-F238E27FC236}">
                <a16:creationId xmlns:a16="http://schemas.microsoft.com/office/drawing/2014/main" id="{43D136E1-CA30-5C8D-829E-DD25B211294E}"/>
              </a:ext>
            </a:extLst>
          </p:cNvPr>
          <p:cNvGraphicFramePr>
            <a:graphicFrameLocks noGrp="1"/>
          </p:cNvGraphicFramePr>
          <p:nvPr>
            <p:extLst>
              <p:ext uri="{D42A27DB-BD31-4B8C-83A1-F6EECF244321}">
                <p14:modId xmlns:p14="http://schemas.microsoft.com/office/powerpoint/2010/main" val="1892083723"/>
              </p:ext>
            </p:extLst>
          </p:nvPr>
        </p:nvGraphicFramePr>
        <p:xfrm>
          <a:off x="1292186" y="1932807"/>
          <a:ext cx="15559550" cy="7295669"/>
        </p:xfrm>
        <a:graphic>
          <a:graphicData uri="http://schemas.openxmlformats.org/drawingml/2006/table">
            <a:tbl>
              <a:tblPr firstRow="1" firstCol="1" lastRow="1" lastCol="1" bandRow="1" bandCol="1"/>
              <a:tblGrid>
                <a:gridCol w="2442956">
                  <a:extLst>
                    <a:ext uri="{9D8B030D-6E8A-4147-A177-3AD203B41FA5}">
                      <a16:colId xmlns:a16="http://schemas.microsoft.com/office/drawing/2014/main" val="1250690337"/>
                    </a:ext>
                  </a:extLst>
                </a:gridCol>
                <a:gridCol w="7071710">
                  <a:extLst>
                    <a:ext uri="{9D8B030D-6E8A-4147-A177-3AD203B41FA5}">
                      <a16:colId xmlns:a16="http://schemas.microsoft.com/office/drawing/2014/main" val="1439369341"/>
                    </a:ext>
                  </a:extLst>
                </a:gridCol>
                <a:gridCol w="2509028">
                  <a:extLst>
                    <a:ext uri="{9D8B030D-6E8A-4147-A177-3AD203B41FA5}">
                      <a16:colId xmlns:a16="http://schemas.microsoft.com/office/drawing/2014/main" val="385032787"/>
                    </a:ext>
                  </a:extLst>
                </a:gridCol>
                <a:gridCol w="3535856">
                  <a:extLst>
                    <a:ext uri="{9D8B030D-6E8A-4147-A177-3AD203B41FA5}">
                      <a16:colId xmlns:a16="http://schemas.microsoft.com/office/drawing/2014/main" val="2611352168"/>
                    </a:ext>
                  </a:extLst>
                </a:gridCol>
              </a:tblGrid>
              <a:tr h="468149">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Date/Time</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Decision / Action Taken</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By Whom</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0"/>
                        </a:spcBef>
                        <a:spcAft>
                          <a:spcPts val="0"/>
                        </a:spcAft>
                      </a:pPr>
                      <a:r>
                        <a:rPr lang="en-GB" sz="2000" b="1" dirty="0">
                          <a:solidFill>
                            <a:schemeClr val="bg1"/>
                          </a:solidFill>
                          <a:effectLst/>
                          <a:latin typeface=""/>
                          <a:ea typeface="Cambria" panose="02040503050406030204" pitchFamily="18" charset="0"/>
                          <a:cs typeface="Times New Roman" panose="02020603050405020304" pitchFamily="18" charset="0"/>
                        </a:rPr>
                        <a:t>Costs Incurred </a:t>
                      </a:r>
                      <a:endParaRPr lang="en-US" sz="2000" dirty="0">
                        <a:solidFill>
                          <a:schemeClr val="bg1"/>
                        </a:solidFill>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372065067"/>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3587589"/>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8210012"/>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056755"/>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584676"/>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4090727"/>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628116"/>
                  </a:ext>
                </a:extLst>
              </a:tr>
              <a:tr h="960120">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a:effectLst/>
                          <a:latin typeface=""/>
                          <a:ea typeface="Cambria" panose="02040503050406030204" pitchFamily="18" charset="0"/>
                          <a:cs typeface="Times New Roman" panose="02020603050405020304" pitchFamily="18" charset="0"/>
                        </a:rPr>
                        <a:t> </a:t>
                      </a:r>
                      <a:endParaRPr lang="en-US" sz="160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
                          <a:ea typeface="Cambria" panose="02040503050406030204" pitchFamily="18" charset="0"/>
                          <a:cs typeface="Times New Roman" panose="02020603050405020304" pitchFamily="18" charset="0"/>
                        </a:rPr>
                        <a:t> </a:t>
                      </a:r>
                      <a:endParaRPr lang="en-US" sz="1600" dirty="0">
                        <a:effectLst/>
                        <a:latin typeface=""/>
                        <a:ea typeface="Cambria" panose="02040503050406030204" pitchFamily="18" charset="0"/>
                        <a:cs typeface="Times New Roman" panose="02020603050405020304" pitchFamily="18" charset="0"/>
                      </a:endParaRP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9845123"/>
                  </a:ext>
                </a:extLst>
              </a:tr>
            </a:tbl>
          </a:graphicData>
        </a:graphic>
      </p:graphicFrame>
      <p:sp>
        <p:nvSpPr>
          <p:cNvPr id="5" name="TextBox 4">
            <a:extLst>
              <a:ext uri="{FF2B5EF4-FFF2-40B4-BE49-F238E27FC236}">
                <a16:creationId xmlns:a16="http://schemas.microsoft.com/office/drawing/2014/main" id="{8247F414-7C2C-0C9D-C63E-8C987F102363}"/>
              </a:ext>
            </a:extLst>
          </p:cNvPr>
          <p:cNvSpPr txBox="1"/>
          <p:nvPr/>
        </p:nvSpPr>
        <p:spPr>
          <a:xfrm>
            <a:off x="1292186" y="1091660"/>
            <a:ext cx="15559550" cy="646331"/>
          </a:xfrm>
          <a:prstGeom prst="rect">
            <a:avLst/>
          </a:prstGeom>
          <a:noFill/>
        </p:spPr>
        <p:txBody>
          <a:bodyPr wrap="square">
            <a:spAutoFit/>
          </a:bodyPr>
          <a:lstStyle/>
          <a:p>
            <a:pPr algn="just" defTabSz="514350" eaLnBrk="1" fontAlgn="auto" hangingPunct="1">
              <a:spcBef>
                <a:spcPts val="0"/>
              </a:spcBef>
              <a:spcAft>
                <a:spcPts val="0"/>
              </a:spcAft>
            </a:pPr>
            <a:r>
              <a:rPr lang="en-GB" b="1" i="1" dirty="0">
                <a:solidFill>
                  <a:prstClr val="black"/>
                </a:solidFill>
                <a:latin typeface=""/>
                <a:ea typeface="Cambria" panose="02040503050406030204" pitchFamily="18" charset="0"/>
                <a:cs typeface="Times New Roman" panose="02020603050405020304" pitchFamily="18" charset="0"/>
              </a:rPr>
              <a:t>This form should be used to record decisions, actions and expenses incurred in the recovery process. This will provide information for the post-recovery debriefing, and help to provide evidence of costs incurred for any claim under an insurance policy. </a:t>
            </a:r>
            <a:endParaRPr lang="en-US" b="1" i="1" dirty="0">
              <a:solidFill>
                <a:prstClr val="black"/>
              </a:solidFill>
              <a:latin typeface=""/>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134916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Полилиния 37"/>
          <p:cNvSpPr/>
          <p:nvPr/>
        </p:nvSpPr>
        <p:spPr>
          <a:xfrm>
            <a:off x="28568" y="2"/>
            <a:ext cx="18288000" cy="8141108"/>
          </a:xfrm>
          <a:custGeom>
            <a:avLst/>
            <a:gdLst>
              <a:gd name="connsiteX0" fmla="*/ 0 w 18288000"/>
              <a:gd name="connsiteY0" fmla="*/ 0 h 5985875"/>
              <a:gd name="connsiteX1" fmla="*/ 18288000 w 18288000"/>
              <a:gd name="connsiteY1" fmla="*/ 0 h 5985875"/>
              <a:gd name="connsiteX2" fmla="*/ 18288000 w 18288000"/>
              <a:gd name="connsiteY2" fmla="*/ 2636754 h 5985875"/>
              <a:gd name="connsiteX3" fmla="*/ 18288000 w 18288000"/>
              <a:gd name="connsiteY3" fmla="*/ 5530922 h 5985875"/>
              <a:gd name="connsiteX4" fmla="*/ 18112566 w 18288000"/>
              <a:gd name="connsiteY4" fmla="*/ 5551427 h 5985875"/>
              <a:gd name="connsiteX5" fmla="*/ 9144001 w 18288000"/>
              <a:gd name="connsiteY5" fmla="*/ 5985875 h 5985875"/>
              <a:gd name="connsiteX6" fmla="*/ 175438 w 18288000"/>
              <a:gd name="connsiteY6" fmla="*/ 5551427 h 5985875"/>
              <a:gd name="connsiteX7" fmla="*/ 0 w 18288000"/>
              <a:gd name="connsiteY7" fmla="*/ 5530921 h 5985875"/>
              <a:gd name="connsiteX8" fmla="*/ 0 w 18288000"/>
              <a:gd name="connsiteY8" fmla="*/ 2636755 h 59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0" h="5985875">
                <a:moveTo>
                  <a:pt x="0" y="0"/>
                </a:moveTo>
                <a:lnTo>
                  <a:pt x="18288000" y="0"/>
                </a:lnTo>
                <a:lnTo>
                  <a:pt x="18288000" y="2636754"/>
                </a:lnTo>
                <a:lnTo>
                  <a:pt x="18288000" y="5530922"/>
                </a:lnTo>
                <a:lnTo>
                  <a:pt x="18112566" y="5551427"/>
                </a:lnTo>
                <a:cubicBezTo>
                  <a:pt x="15675349" y="5822836"/>
                  <a:pt x="12550777" y="5985875"/>
                  <a:pt x="9144001" y="5985875"/>
                </a:cubicBezTo>
                <a:cubicBezTo>
                  <a:pt x="5737228" y="5985875"/>
                  <a:pt x="2612657" y="5822836"/>
                  <a:pt x="175438" y="5551427"/>
                </a:cubicBezTo>
                <a:lnTo>
                  <a:pt x="0" y="5530921"/>
                </a:lnTo>
                <a:lnTo>
                  <a:pt x="0" y="2636755"/>
                </a:lnTo>
                <a:close/>
              </a:path>
            </a:pathLst>
          </a:custGeom>
          <a:solidFill>
            <a:schemeClr val="accent4">
              <a:alpha val="7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latin typeface="+mn-lt"/>
            </a:endParaRPr>
          </a:p>
        </p:txBody>
      </p:sp>
      <p:sp>
        <p:nvSpPr>
          <p:cNvPr id="35" name="Полилиния 34"/>
          <p:cNvSpPr/>
          <p:nvPr/>
        </p:nvSpPr>
        <p:spPr>
          <a:xfrm>
            <a:off x="0" y="7643814"/>
            <a:ext cx="18288000" cy="2797176"/>
          </a:xfrm>
          <a:custGeom>
            <a:avLst/>
            <a:gdLst>
              <a:gd name="connsiteX0" fmla="*/ 0 w 18288000"/>
              <a:gd name="connsiteY0" fmla="*/ 0 h 2766239"/>
              <a:gd name="connsiteX1" fmla="*/ 175438 w 18288000"/>
              <a:gd name="connsiteY1" fmla="*/ 27889 h 2766239"/>
              <a:gd name="connsiteX2" fmla="*/ 9144001 w 18288000"/>
              <a:gd name="connsiteY2" fmla="*/ 618761 h 2766239"/>
              <a:gd name="connsiteX3" fmla="*/ 18112566 w 18288000"/>
              <a:gd name="connsiteY3" fmla="*/ 27889 h 2766239"/>
              <a:gd name="connsiteX4" fmla="*/ 18288000 w 18288000"/>
              <a:gd name="connsiteY4" fmla="*/ 1 h 2766239"/>
              <a:gd name="connsiteX5" fmla="*/ 18288000 w 18288000"/>
              <a:gd name="connsiteY5" fmla="*/ 2766239 h 2766239"/>
              <a:gd name="connsiteX6" fmla="*/ 0 w 18288000"/>
              <a:gd name="connsiteY6" fmla="*/ 2766239 h 2766239"/>
              <a:gd name="connsiteX7" fmla="*/ 0 w 18288000"/>
              <a:gd name="connsiteY7" fmla="*/ 0 h 276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88000" h="2766239">
                <a:moveTo>
                  <a:pt x="0" y="0"/>
                </a:moveTo>
                <a:lnTo>
                  <a:pt x="175438" y="27889"/>
                </a:lnTo>
                <a:cubicBezTo>
                  <a:pt x="2612657" y="397020"/>
                  <a:pt x="5737228" y="618761"/>
                  <a:pt x="9144001" y="618761"/>
                </a:cubicBezTo>
                <a:cubicBezTo>
                  <a:pt x="12550777" y="618761"/>
                  <a:pt x="15675349" y="397020"/>
                  <a:pt x="18112566" y="27889"/>
                </a:cubicBezTo>
                <a:lnTo>
                  <a:pt x="18288000" y="1"/>
                </a:lnTo>
                <a:lnTo>
                  <a:pt x="18288000" y="2766239"/>
                </a:lnTo>
                <a:lnTo>
                  <a:pt x="0" y="2766239"/>
                </a:lnTo>
                <a:lnTo>
                  <a:pt x="0" y="0"/>
                </a:lnTo>
                <a:close/>
              </a:path>
            </a:pathLst>
          </a:custGeom>
          <a:solidFill>
            <a:srgbClr val="232B36"/>
          </a:soli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latin typeface="Calibri" panose="020F0502020204030204" pitchFamily="34" charset="0"/>
            </a:endParaRPr>
          </a:p>
        </p:txBody>
      </p:sp>
      <p:sp>
        <p:nvSpPr>
          <p:cNvPr id="3" name="TextBox 2"/>
          <p:cNvSpPr txBox="1"/>
          <p:nvPr/>
        </p:nvSpPr>
        <p:spPr>
          <a:xfrm>
            <a:off x="2971800" y="2947170"/>
            <a:ext cx="12344400" cy="2246769"/>
          </a:xfrm>
          <a:prstGeom prst="rect">
            <a:avLst/>
          </a:prstGeom>
          <a:noFill/>
        </p:spPr>
        <p:txBody>
          <a:bodyPr wrap="square" rtlCol="0">
            <a:spAutoFit/>
          </a:bodyPr>
          <a:lstStyle/>
          <a:p>
            <a:pPr algn="ctr"/>
            <a:r>
              <a:rPr lang="en-US" sz="1400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THANK YOU</a:t>
            </a:r>
            <a:endParaRPr lang="ru-RU" sz="14000"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7" name="TextBox 36"/>
          <p:cNvSpPr txBox="1"/>
          <p:nvPr/>
        </p:nvSpPr>
        <p:spPr>
          <a:xfrm>
            <a:off x="5124450" y="5428784"/>
            <a:ext cx="8039100" cy="477054"/>
          </a:xfrm>
          <a:prstGeom prst="rect">
            <a:avLst/>
          </a:prstGeom>
          <a:noFill/>
        </p:spPr>
        <p:txBody>
          <a:bodyPr wrap="square" rtlCol="0">
            <a:spAutoFit/>
          </a:bodyPr>
          <a:lstStyle/>
          <a:p>
            <a:pPr algn="ctr"/>
            <a:r>
              <a:rPr lang="en-US" sz="2500" dirty="0">
                <a:solidFill>
                  <a:schemeClr val="bg2"/>
                </a:solidFill>
                <a:latin typeface="Montserrat ExtraLight" panose="00000300000000000000" pitchFamily="50" charset="0"/>
                <a:ea typeface="Roboto Light" panose="02000000000000000000" pitchFamily="2" charset="0"/>
                <a:cs typeface="Open Sans Light" panose="020B0306030504020204" pitchFamily="34" charset="0"/>
              </a:rPr>
              <a:t>info@aiteong.com</a:t>
            </a:r>
            <a:endParaRPr lang="ru-RU" sz="2500" dirty="0">
              <a:solidFill>
                <a:schemeClr val="bg2"/>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39" name="TextBox 38"/>
          <p:cNvSpPr txBox="1"/>
          <p:nvPr/>
        </p:nvSpPr>
        <p:spPr>
          <a:xfrm>
            <a:off x="5124450" y="4871315"/>
            <a:ext cx="8039100" cy="477054"/>
          </a:xfrm>
          <a:prstGeom prst="rect">
            <a:avLst/>
          </a:prstGeom>
          <a:noFill/>
        </p:spPr>
        <p:txBody>
          <a:bodyPr wrap="square" rtlCol="0">
            <a:spAutoFit/>
          </a:bodyPr>
          <a:lstStyle/>
          <a:p>
            <a:pPr algn="ctr"/>
            <a:r>
              <a:rPr lang="en-US" sz="2500" spc="300" dirty="0" err="1">
                <a:solidFill>
                  <a:schemeClr val="bg2"/>
                </a:solidFill>
                <a:latin typeface="Montserrat ExtraLight" panose="00000300000000000000" pitchFamily="50" charset="0"/>
                <a:ea typeface="Roboto Light" panose="02000000000000000000" pitchFamily="2" charset="0"/>
                <a:cs typeface="Open Sans Light" panose="020B0306030504020204" pitchFamily="34" charset="0"/>
              </a:rPr>
              <a:t>www.aiteogroup.com</a:t>
            </a:r>
            <a:endParaRPr lang="ru-RU" sz="2500" spc="300" dirty="0">
              <a:solidFill>
                <a:schemeClr val="bg2"/>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 name="Picture Placeholder 7">
            <a:extLst>
              <a:ext uri="{FF2B5EF4-FFF2-40B4-BE49-F238E27FC236}">
                <a16:creationId xmlns:a16="http://schemas.microsoft.com/office/drawing/2014/main" id="{EADB1F6D-1CB6-4385-AADC-A6AABE426C9D}"/>
              </a:ext>
            </a:extLst>
          </p:cNvPr>
          <p:cNvSpPr>
            <a:spLocks noGrp="1"/>
          </p:cNvSpPr>
          <p:nvPr>
            <p:ph type="pic" sz="quarter" idx="10"/>
          </p:nvPr>
        </p:nvSpPr>
        <p:spPr>
          <a:xfrm>
            <a:off x="0" y="0"/>
            <a:ext cx="18288000" cy="8141110"/>
          </a:xfrm>
        </p:spPr>
      </p:sp>
    </p:spTree>
    <p:extLst>
      <p:ext uri="{BB962C8B-B14F-4D97-AF65-F5344CB8AC3E}">
        <p14:creationId xmlns:p14="http://schemas.microsoft.com/office/powerpoint/2010/main" val="1296380027"/>
      </p:ext>
    </p:extLst>
  </p:cSld>
  <p:clrMapOvr>
    <a:masterClrMapping/>
  </p:clrMapOvr>
</p:sld>
</file>

<file path=ppt/theme/theme1.xml><?xml version="1.0" encoding="utf-8"?>
<a:theme xmlns:a="http://schemas.openxmlformats.org/drawingml/2006/main" name="Office Theme">
  <a:themeElements>
    <a:clrScheme name="Business Plan 09">
      <a:dk1>
        <a:sysClr val="windowText" lastClr="000000"/>
      </a:dk1>
      <a:lt1>
        <a:srgbClr val="3F3F3F"/>
      </a:lt1>
      <a:dk2>
        <a:srgbClr val="08090A"/>
      </a:dk2>
      <a:lt2>
        <a:srgbClr val="FFFFFF"/>
      </a:lt2>
      <a:accent1>
        <a:srgbClr val="1C2024"/>
      </a:accent1>
      <a:accent2>
        <a:srgbClr val="E8E8E8"/>
      </a:accent2>
      <a:accent3>
        <a:srgbClr val="BBC0C3"/>
      </a:accent3>
      <a:accent4>
        <a:srgbClr val="FF8003"/>
      </a:accent4>
      <a:accent5>
        <a:srgbClr val="6B7278"/>
      </a:accent5>
      <a:accent6>
        <a:srgbClr val="333A42"/>
      </a:accent6>
      <a:hlink>
        <a:srgbClr val="FFFFFF"/>
      </a:hlink>
      <a:folHlink>
        <a:srgbClr val="FFFFFF"/>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83203</TotalTime>
  <Words>6040</Words>
  <Application>Microsoft Office PowerPoint</Application>
  <PresentationFormat>Custom</PresentationFormat>
  <Paragraphs>1213</Paragraphs>
  <Slides>25</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Arial</vt:lpstr>
      <vt:lpstr>Arial Rounded MT Bold</vt:lpstr>
      <vt:lpstr>Avenir Next</vt:lpstr>
      <vt:lpstr>Calibri</vt:lpstr>
      <vt:lpstr>Gill Sans</vt:lpstr>
      <vt:lpstr>Montserrat ExtraBold</vt:lpstr>
      <vt:lpstr>Montserrat ExtraLight</vt:lpstr>
      <vt:lpstr>Roboto</vt:lpstr>
      <vt:lpstr>Roboto Black</vt:lpstr>
      <vt:lpstr>Roboto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Adetokunbo Fashina</dc:creator>
  <cp:lastModifiedBy>Michael Adetokunbo Fashina</cp:lastModifiedBy>
  <cp:revision>510</cp:revision>
  <dcterms:created xsi:type="dcterms:W3CDTF">2019-11-13T17:08:36Z</dcterms:created>
  <dcterms:modified xsi:type="dcterms:W3CDTF">2025-07-04T10:38:09Z</dcterms:modified>
</cp:coreProperties>
</file>